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1.xml" ContentType="application/vnd.openxmlformats-officedocument.presentationml.tags+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2.xml" ContentType="application/vnd.openxmlformats-officedocument.presentationml.tags+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3.xml" ContentType="application/vnd.openxmlformats-officedocument.presentationml.tags+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4.xml" ContentType="application/vnd.openxmlformats-officedocument.presentationml.tags+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5.xml" ContentType="application/vnd.openxmlformats-officedocument.presentationml.tags+xml"/>
  <Override PartName="/ppt/notesSlides/notesSlide36.xml" ContentType="application/vnd.openxmlformats-officedocument.presentationml.notesSlide+xml"/>
  <Override PartName="/ppt/tags/tag1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7.xml" ContentType="application/vnd.openxmlformats-officedocument.presentationml.tags+xml"/>
  <Override PartName="/ppt/notesSlides/notesSlide39.xml" ContentType="application/vnd.openxmlformats-officedocument.presentationml.notesSlide+xml"/>
  <Override PartName="/ppt/tags/tag18.xml" ContentType="application/vnd.openxmlformats-officedocument.presentationml.tags+xml"/>
  <Override PartName="/ppt/notesSlides/notesSlide40.xml" ContentType="application/vnd.openxmlformats-officedocument.presentationml.notesSlide+xml"/>
  <Override PartName="/ppt/tags/tag1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59"/>
  </p:notesMasterIdLst>
  <p:handoutMasterIdLst>
    <p:handoutMasterId r:id="rId60"/>
  </p:handoutMasterIdLst>
  <p:sldIdLst>
    <p:sldId id="256" r:id="rId5"/>
    <p:sldId id="484" r:id="rId6"/>
    <p:sldId id="485" r:id="rId7"/>
    <p:sldId id="556" r:id="rId8"/>
    <p:sldId id="565" r:id="rId9"/>
    <p:sldId id="564" r:id="rId10"/>
    <p:sldId id="611" r:id="rId11"/>
    <p:sldId id="612" r:id="rId12"/>
    <p:sldId id="596" r:id="rId13"/>
    <p:sldId id="604" r:id="rId14"/>
    <p:sldId id="457" r:id="rId15"/>
    <p:sldId id="458" r:id="rId16"/>
    <p:sldId id="459" r:id="rId17"/>
    <p:sldId id="460" r:id="rId18"/>
    <p:sldId id="524" r:id="rId19"/>
    <p:sldId id="509" r:id="rId20"/>
    <p:sldId id="523" r:id="rId21"/>
    <p:sldId id="349" r:id="rId22"/>
    <p:sldId id="525" r:id="rId23"/>
    <p:sldId id="352" r:id="rId24"/>
    <p:sldId id="353" r:id="rId25"/>
    <p:sldId id="354" r:id="rId26"/>
    <p:sldId id="355" r:id="rId27"/>
    <p:sldId id="356" r:id="rId28"/>
    <p:sldId id="526" r:id="rId29"/>
    <p:sldId id="594" r:id="rId30"/>
    <p:sldId id="358" r:id="rId31"/>
    <p:sldId id="359" r:id="rId32"/>
    <p:sldId id="360" r:id="rId33"/>
    <p:sldId id="361" r:id="rId34"/>
    <p:sldId id="362" r:id="rId35"/>
    <p:sldId id="363" r:id="rId36"/>
    <p:sldId id="364" r:id="rId37"/>
    <p:sldId id="365" r:id="rId38"/>
    <p:sldId id="527" r:id="rId39"/>
    <p:sldId id="546" r:id="rId40"/>
    <p:sldId id="560" r:id="rId41"/>
    <p:sldId id="368" r:id="rId42"/>
    <p:sldId id="370" r:id="rId43"/>
    <p:sldId id="371" r:id="rId44"/>
    <p:sldId id="372" r:id="rId45"/>
    <p:sldId id="373" r:id="rId46"/>
    <p:sldId id="600" r:id="rId47"/>
    <p:sldId id="601" r:id="rId48"/>
    <p:sldId id="602" r:id="rId49"/>
    <p:sldId id="603" r:id="rId50"/>
    <p:sldId id="605" r:id="rId51"/>
    <p:sldId id="606" r:id="rId52"/>
    <p:sldId id="607" r:id="rId53"/>
    <p:sldId id="608" r:id="rId54"/>
    <p:sldId id="609" r:id="rId55"/>
    <p:sldId id="610" r:id="rId56"/>
    <p:sldId id="597" r:id="rId57"/>
    <p:sldId id="613" r:id="rId5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B3D97B-FD3B-9345-906F-4E19E900A96C}">
          <p14:sldIdLst>
            <p14:sldId id="256"/>
            <p14:sldId id="484"/>
            <p14:sldId id="485"/>
            <p14:sldId id="556"/>
            <p14:sldId id="565"/>
            <p14:sldId id="564"/>
            <p14:sldId id="611"/>
            <p14:sldId id="612"/>
            <p14:sldId id="596"/>
            <p14:sldId id="604"/>
            <p14:sldId id="457"/>
            <p14:sldId id="458"/>
            <p14:sldId id="459"/>
            <p14:sldId id="460"/>
            <p14:sldId id="524"/>
            <p14:sldId id="509"/>
            <p14:sldId id="523"/>
            <p14:sldId id="349"/>
            <p14:sldId id="525"/>
            <p14:sldId id="352"/>
            <p14:sldId id="353"/>
            <p14:sldId id="354"/>
            <p14:sldId id="355"/>
            <p14:sldId id="356"/>
            <p14:sldId id="526"/>
            <p14:sldId id="594"/>
            <p14:sldId id="358"/>
            <p14:sldId id="359"/>
            <p14:sldId id="360"/>
            <p14:sldId id="361"/>
            <p14:sldId id="362"/>
            <p14:sldId id="363"/>
            <p14:sldId id="364"/>
            <p14:sldId id="365"/>
            <p14:sldId id="527"/>
            <p14:sldId id="546"/>
            <p14:sldId id="560"/>
            <p14:sldId id="368"/>
            <p14:sldId id="370"/>
            <p14:sldId id="371"/>
            <p14:sldId id="372"/>
            <p14:sldId id="373"/>
            <p14:sldId id="600"/>
            <p14:sldId id="601"/>
            <p14:sldId id="602"/>
            <p14:sldId id="603"/>
            <p14:sldId id="605"/>
            <p14:sldId id="606"/>
            <p14:sldId id="607"/>
            <p14:sldId id="608"/>
            <p14:sldId id="609"/>
            <p14:sldId id="610"/>
            <p14:sldId id="597"/>
            <p14:sldId id="613"/>
          </p14:sldIdLst>
        </p14:section>
        <p14:section name="Backup Slides" id="{B9230543-15ED-0440-8D0F-DC53E39A3FA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Xin" initials="ZX"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7E0"/>
    <a:srgbClr val="0432FF"/>
    <a:srgbClr val="DF655D"/>
    <a:srgbClr val="8AB7F6"/>
    <a:srgbClr val="811895"/>
    <a:srgbClr val="818AAD"/>
    <a:srgbClr val="EBECF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868" autoAdjust="0"/>
    <p:restoredTop sz="77213" autoAdjust="0"/>
  </p:normalViewPr>
  <p:slideViewPr>
    <p:cSldViewPr snapToGrid="0">
      <p:cViewPr>
        <p:scale>
          <a:sx n="67" d="100"/>
          <a:sy n="67" d="100"/>
        </p:scale>
        <p:origin x="1656" y="688"/>
      </p:cViewPr>
      <p:guideLst>
        <p:guide orient="horz" pos="2160"/>
        <p:guide pos="2880"/>
      </p:guideLst>
    </p:cSldViewPr>
  </p:slideViewPr>
  <p:outlineViewPr>
    <p:cViewPr>
      <p:scale>
        <a:sx n="33" d="100"/>
        <a:sy n="33" d="100"/>
      </p:scale>
      <p:origin x="0" y="-1860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95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handoutMaster" Target="handoutMasters/handoutMaster1.xml"/><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B0ECB736-C93F-AD45-AFBB-87A448464966}" type="presOf" srcId="{1433D4AE-A114-4E2B-A86B-080C717DFF9C}" destId="{02B711C5-0B5E-45C1-A0FB-B41A4D94F5CA}" srcOrd="0" destOrd="0" presId="urn:microsoft.com/office/officeart/2005/8/layout/cycle1"/>
    <dgm:cxn modelId="{6B0A29E6-933E-3B46-B773-7014118ADDEA}" type="presOf" srcId="{3695FF84-241F-4C1D-A2DC-B54F1A272DA8}" destId="{428F88D7-CC6B-4E4F-B63E-B152E07C3628}" srcOrd="0" destOrd="0" presId="urn:microsoft.com/office/officeart/2005/8/layout/cycle1"/>
    <dgm:cxn modelId="{4905D28D-7DCE-A645-9FA0-F5ACACC72CCC}" type="presOf" srcId="{BC9A189F-BC5A-40ED-A78E-5B5491590D7C}" destId="{17A41907-5279-4C18-A211-C8549520C1CB}" srcOrd="0" destOrd="0" presId="urn:microsoft.com/office/officeart/2005/8/layout/cycle1"/>
    <dgm:cxn modelId="{88298814-26C2-8446-B3F8-129AB9548C6A}" type="presOf" srcId="{D36EA7AF-317F-4310-9BF2-9C7921C33628}" destId="{5DC8E7C7-A2FA-4CB8-9986-DAC1A5089668}"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355C04A2-E1F4-AA4D-989A-30307A263663}" type="presOf" srcId="{8A07F457-707B-4DA1-9D13-0DC645D72848}" destId="{AEB6242A-C06D-4143-90CD-F5545EB3716C}"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673F8399-800F-A949-AF1D-C49264797302}" type="presParOf" srcId="{02B711C5-0B5E-45C1-A0FB-B41A4D94F5CA}" destId="{41ACC86B-82CE-49DE-9483-DFB5FCBBD2A7}" srcOrd="0" destOrd="0" presId="urn:microsoft.com/office/officeart/2005/8/layout/cycle1"/>
    <dgm:cxn modelId="{65AF7BE7-F2E4-384A-9423-96FF08AC6EE1}" type="presParOf" srcId="{02B711C5-0B5E-45C1-A0FB-B41A4D94F5CA}" destId="{17A41907-5279-4C18-A211-C8549520C1CB}" srcOrd="1" destOrd="0" presId="urn:microsoft.com/office/officeart/2005/8/layout/cycle1"/>
    <dgm:cxn modelId="{B1C59524-588E-7746-934A-E022EF334A11}" type="presParOf" srcId="{02B711C5-0B5E-45C1-A0FB-B41A4D94F5CA}" destId="{5DC8E7C7-A2FA-4CB8-9986-DAC1A5089668}" srcOrd="2" destOrd="0" presId="urn:microsoft.com/office/officeart/2005/8/layout/cycle1"/>
    <dgm:cxn modelId="{82D69D67-5ACB-6E45-BD8B-B5ED76A190B3}" type="presParOf" srcId="{02B711C5-0B5E-45C1-A0FB-B41A4D94F5CA}" destId="{3E482C4B-58C2-45C4-B498-948BF08321E5}" srcOrd="3" destOrd="0" presId="urn:microsoft.com/office/officeart/2005/8/layout/cycle1"/>
    <dgm:cxn modelId="{FD7D77FE-BC66-B147-847E-D6384C291447}" type="presParOf" srcId="{02B711C5-0B5E-45C1-A0FB-B41A4D94F5CA}" destId="{428F88D7-CC6B-4E4F-B63E-B152E07C3628}" srcOrd="4" destOrd="0" presId="urn:microsoft.com/office/officeart/2005/8/layout/cycle1"/>
    <dgm:cxn modelId="{8FFC7D5A-BB96-0D46-98CF-8482C5CC6729}"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35AB942F-622B-084D-81FA-18939F4B5A3C}" type="presOf" srcId="{8A07F457-707B-4DA1-9D13-0DC645D72848}" destId="{AEB6242A-C06D-4143-90CD-F5545EB3716C}" srcOrd="0" destOrd="0" presId="urn:microsoft.com/office/officeart/2005/8/layout/cycle1"/>
    <dgm:cxn modelId="{ACE47E86-6ED8-0B46-8BE4-B88A66A51E3B}" type="presOf" srcId="{D36EA7AF-317F-4310-9BF2-9C7921C33628}" destId="{5DC8E7C7-A2FA-4CB8-9986-DAC1A5089668}" srcOrd="0" destOrd="0" presId="urn:microsoft.com/office/officeart/2005/8/layout/cycle1"/>
    <dgm:cxn modelId="{B2EB9F28-B80A-4548-831B-0B40FD503FB5}" type="presOf" srcId="{3695FF84-241F-4C1D-A2DC-B54F1A272DA8}" destId="{428F88D7-CC6B-4E4F-B63E-B152E07C3628}"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2B4F7764-3709-6E40-AF21-B6A760663A81}" type="presOf" srcId="{BC9A189F-BC5A-40ED-A78E-5B5491590D7C}" destId="{17A41907-5279-4C18-A211-C8549520C1CB}" srcOrd="0" destOrd="0" presId="urn:microsoft.com/office/officeart/2005/8/layout/cycle1"/>
    <dgm:cxn modelId="{9D080E73-960C-7D4D-99AF-C99B7B634497}" type="presOf" srcId="{1433D4AE-A114-4E2B-A86B-080C717DFF9C}" destId="{02B711C5-0B5E-45C1-A0FB-B41A4D94F5CA}"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B7354F6B-1B4C-7040-A7DE-C07EE77B11F8}" type="presParOf" srcId="{02B711C5-0B5E-45C1-A0FB-B41A4D94F5CA}" destId="{41ACC86B-82CE-49DE-9483-DFB5FCBBD2A7}" srcOrd="0" destOrd="0" presId="urn:microsoft.com/office/officeart/2005/8/layout/cycle1"/>
    <dgm:cxn modelId="{706486D4-B177-094C-8224-417D596778AA}" type="presParOf" srcId="{02B711C5-0B5E-45C1-A0FB-B41A4D94F5CA}" destId="{17A41907-5279-4C18-A211-C8549520C1CB}" srcOrd="1" destOrd="0" presId="urn:microsoft.com/office/officeart/2005/8/layout/cycle1"/>
    <dgm:cxn modelId="{83CBF55B-F755-6D4C-BEBB-F7C2907B2A98}" type="presParOf" srcId="{02B711C5-0B5E-45C1-A0FB-B41A4D94F5CA}" destId="{5DC8E7C7-A2FA-4CB8-9986-DAC1A5089668}" srcOrd="2" destOrd="0" presId="urn:microsoft.com/office/officeart/2005/8/layout/cycle1"/>
    <dgm:cxn modelId="{26D8DCA6-5741-694C-B3FB-0332A0F7CD4F}" type="presParOf" srcId="{02B711C5-0B5E-45C1-A0FB-B41A4D94F5CA}" destId="{3E482C4B-58C2-45C4-B498-948BF08321E5}" srcOrd="3" destOrd="0" presId="urn:microsoft.com/office/officeart/2005/8/layout/cycle1"/>
    <dgm:cxn modelId="{59CA3210-DEC6-5C47-AD48-801B5AF3AC99}" type="presParOf" srcId="{02B711C5-0B5E-45C1-A0FB-B41A4D94F5CA}" destId="{428F88D7-CC6B-4E4F-B63E-B152E07C3628}" srcOrd="4" destOrd="0" presId="urn:microsoft.com/office/officeart/2005/8/layout/cycle1"/>
    <dgm:cxn modelId="{A9788269-FF96-9746-94CE-116B4A027143}"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E69CF356-4DBC-A849-A966-8651073E6840}" type="presOf" srcId="{D36EA7AF-317F-4310-9BF2-9C7921C33628}" destId="{5DC8E7C7-A2FA-4CB8-9986-DAC1A5089668}" srcOrd="0" destOrd="0" presId="urn:microsoft.com/office/officeart/2005/8/layout/cycle1"/>
    <dgm:cxn modelId="{AF47D662-5E74-6842-9977-389555222042}" type="presOf" srcId="{1433D4AE-A114-4E2B-A86B-080C717DFF9C}" destId="{02B711C5-0B5E-45C1-A0FB-B41A4D94F5CA}" srcOrd="0" destOrd="0" presId="urn:microsoft.com/office/officeart/2005/8/layout/cycle1"/>
    <dgm:cxn modelId="{EBE96A34-1C85-FE44-87FF-0124137554AE}" type="presOf" srcId="{BC9A189F-BC5A-40ED-A78E-5B5491590D7C}" destId="{17A41907-5279-4C18-A211-C8549520C1CB}" srcOrd="0" destOrd="0" presId="urn:microsoft.com/office/officeart/2005/8/layout/cycle1"/>
    <dgm:cxn modelId="{ED661CC8-9056-6946-A467-28E73142C2A7}" type="presOf" srcId="{3695FF84-241F-4C1D-A2DC-B54F1A272DA8}" destId="{428F88D7-CC6B-4E4F-B63E-B152E07C3628}"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1DBC30E4-77A3-974E-A801-891DCD04B34E}" type="presOf" srcId="{8A07F457-707B-4DA1-9D13-0DC645D72848}" destId="{AEB6242A-C06D-4143-90CD-F5545EB3716C}"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5CFAF2BE-227C-C543-94DB-5BE2306C0F8E}" type="presParOf" srcId="{02B711C5-0B5E-45C1-A0FB-B41A4D94F5CA}" destId="{41ACC86B-82CE-49DE-9483-DFB5FCBBD2A7}" srcOrd="0" destOrd="0" presId="urn:microsoft.com/office/officeart/2005/8/layout/cycle1"/>
    <dgm:cxn modelId="{37956EF9-A692-5240-A794-B1117F350EF6}" type="presParOf" srcId="{02B711C5-0B5E-45C1-A0FB-B41A4D94F5CA}" destId="{17A41907-5279-4C18-A211-C8549520C1CB}" srcOrd="1" destOrd="0" presId="urn:microsoft.com/office/officeart/2005/8/layout/cycle1"/>
    <dgm:cxn modelId="{25D62C93-0FEE-214B-A269-C297E7909704}" type="presParOf" srcId="{02B711C5-0B5E-45C1-A0FB-B41A4D94F5CA}" destId="{5DC8E7C7-A2FA-4CB8-9986-DAC1A5089668}" srcOrd="2" destOrd="0" presId="urn:microsoft.com/office/officeart/2005/8/layout/cycle1"/>
    <dgm:cxn modelId="{C875F466-DBF9-B740-A414-7A3533B6114E}" type="presParOf" srcId="{02B711C5-0B5E-45C1-A0FB-B41A4D94F5CA}" destId="{3E482C4B-58C2-45C4-B498-948BF08321E5}" srcOrd="3" destOrd="0" presId="urn:microsoft.com/office/officeart/2005/8/layout/cycle1"/>
    <dgm:cxn modelId="{593B530F-A4C3-E745-A4EB-05BCF1FD9CE2}" type="presParOf" srcId="{02B711C5-0B5E-45C1-A0FB-B41A4D94F5CA}" destId="{428F88D7-CC6B-4E4F-B63E-B152E07C3628}" srcOrd="4" destOrd="0" presId="urn:microsoft.com/office/officeart/2005/8/layout/cycle1"/>
    <dgm:cxn modelId="{3F297852-1E92-0044-BA35-9734B80E6E10}"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D85AF44B-019C-1347-A6B3-D3B3B403D1E5}" type="presOf" srcId="{3695FF84-241F-4C1D-A2DC-B54F1A272DA8}" destId="{428F88D7-CC6B-4E4F-B63E-B152E07C3628}" srcOrd="0" destOrd="0" presId="urn:microsoft.com/office/officeart/2005/8/layout/cycle1"/>
    <dgm:cxn modelId="{A90768BB-B60F-EC42-A880-F3E9C5CF2B37}" type="presOf" srcId="{D36EA7AF-317F-4310-9BF2-9C7921C33628}" destId="{5DC8E7C7-A2FA-4CB8-9986-DAC1A5089668}" srcOrd="0" destOrd="0" presId="urn:microsoft.com/office/officeart/2005/8/layout/cycle1"/>
    <dgm:cxn modelId="{ECFDBB84-687B-784F-B382-19AD1EC2FD14}" type="presOf" srcId="{8A07F457-707B-4DA1-9D13-0DC645D72848}" destId="{AEB6242A-C06D-4143-90CD-F5545EB3716C}" srcOrd="0" destOrd="0" presId="urn:microsoft.com/office/officeart/2005/8/layout/cycle1"/>
    <dgm:cxn modelId="{FD1F1D3A-7D45-0842-B194-1754C78D20EE}" type="presOf" srcId="{1433D4AE-A114-4E2B-A86B-080C717DFF9C}" destId="{02B711C5-0B5E-45C1-A0FB-B41A4D94F5CA}"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A0204AA3-D4A7-4FF5-AB2B-CDFB9A968D7A}" srcId="{1433D4AE-A114-4E2B-A86B-080C717DFF9C}" destId="{3695FF84-241F-4C1D-A2DC-B54F1A272DA8}" srcOrd="1" destOrd="0" parTransId="{0DBDFF1D-DFC3-4F2A-AB23-E2F2249762FC}" sibTransId="{8A07F457-707B-4DA1-9D13-0DC645D72848}"/>
    <dgm:cxn modelId="{D87EFC8C-79EA-6B48-8651-4652494EE51F}" type="presOf" srcId="{BC9A189F-BC5A-40ED-A78E-5B5491590D7C}" destId="{17A41907-5279-4C18-A211-C8549520C1CB}" srcOrd="0" destOrd="0" presId="urn:microsoft.com/office/officeart/2005/8/layout/cycle1"/>
    <dgm:cxn modelId="{5C9FD84F-5657-F04F-99FC-2CFB4EEAA303}" type="presParOf" srcId="{02B711C5-0B5E-45C1-A0FB-B41A4D94F5CA}" destId="{41ACC86B-82CE-49DE-9483-DFB5FCBBD2A7}" srcOrd="0" destOrd="0" presId="urn:microsoft.com/office/officeart/2005/8/layout/cycle1"/>
    <dgm:cxn modelId="{DBCF563A-23BB-6248-BDC1-BAF7DC572974}" type="presParOf" srcId="{02B711C5-0B5E-45C1-A0FB-B41A4D94F5CA}" destId="{17A41907-5279-4C18-A211-C8549520C1CB}" srcOrd="1" destOrd="0" presId="urn:microsoft.com/office/officeart/2005/8/layout/cycle1"/>
    <dgm:cxn modelId="{C089940D-F1ED-0240-8082-FDA8EC666803}" type="presParOf" srcId="{02B711C5-0B5E-45C1-A0FB-B41A4D94F5CA}" destId="{5DC8E7C7-A2FA-4CB8-9986-DAC1A5089668}" srcOrd="2" destOrd="0" presId="urn:microsoft.com/office/officeart/2005/8/layout/cycle1"/>
    <dgm:cxn modelId="{100698BA-1986-084B-AE01-302737905AE0}" type="presParOf" srcId="{02B711C5-0B5E-45C1-A0FB-B41A4D94F5CA}" destId="{3E482C4B-58C2-45C4-B498-948BF08321E5}" srcOrd="3" destOrd="0" presId="urn:microsoft.com/office/officeart/2005/8/layout/cycle1"/>
    <dgm:cxn modelId="{B3BF0ECD-3A85-854D-9A24-BF1D5519AB35}" type="presParOf" srcId="{02B711C5-0B5E-45C1-A0FB-B41A4D94F5CA}" destId="{428F88D7-CC6B-4E4F-B63E-B152E07C3628}" srcOrd="4" destOrd="0" presId="urn:microsoft.com/office/officeart/2005/8/layout/cycle1"/>
    <dgm:cxn modelId="{7747407A-6729-6344-B291-428C5C6F8496}"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5879CA54-8132-4A4A-8AAC-689C578CB9D3}" type="presOf" srcId="{D36EA7AF-317F-4310-9BF2-9C7921C33628}" destId="{5DC8E7C7-A2FA-4CB8-9986-DAC1A5089668}" srcOrd="0" destOrd="0" presId="urn:microsoft.com/office/officeart/2005/8/layout/cycle1"/>
    <dgm:cxn modelId="{40FF503C-95BB-2042-9FD3-B0AB0C1C759F}" type="presOf" srcId="{8A07F457-707B-4DA1-9D13-0DC645D72848}" destId="{AEB6242A-C06D-4143-90CD-F5545EB3716C}" srcOrd="0" destOrd="0" presId="urn:microsoft.com/office/officeart/2005/8/layout/cycle1"/>
    <dgm:cxn modelId="{23709546-760E-C948-A9DD-CF6EB17D691F}" type="presOf" srcId="{3695FF84-241F-4C1D-A2DC-B54F1A272DA8}" destId="{428F88D7-CC6B-4E4F-B63E-B152E07C3628}"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59498EFD-F8B8-7747-B4B0-319CBB761880}" type="presOf" srcId="{1433D4AE-A114-4E2B-A86B-080C717DFF9C}" destId="{02B711C5-0B5E-45C1-A0FB-B41A4D94F5CA}" srcOrd="0" destOrd="0" presId="urn:microsoft.com/office/officeart/2005/8/layout/cycle1"/>
    <dgm:cxn modelId="{56A4EB11-34C5-9849-9B89-6CFC8CAF23C2}" type="presOf" srcId="{BC9A189F-BC5A-40ED-A78E-5B5491590D7C}" destId="{17A41907-5279-4C18-A211-C8549520C1CB}"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8DF8D5D4-7C10-D648-BD09-9B8B1C6949BD}" type="presParOf" srcId="{02B711C5-0B5E-45C1-A0FB-B41A4D94F5CA}" destId="{41ACC86B-82CE-49DE-9483-DFB5FCBBD2A7}" srcOrd="0" destOrd="0" presId="urn:microsoft.com/office/officeart/2005/8/layout/cycle1"/>
    <dgm:cxn modelId="{70FAEEE8-6A9F-6D46-9659-D186F77D9ECA}" type="presParOf" srcId="{02B711C5-0B5E-45C1-A0FB-B41A4D94F5CA}" destId="{17A41907-5279-4C18-A211-C8549520C1CB}" srcOrd="1" destOrd="0" presId="urn:microsoft.com/office/officeart/2005/8/layout/cycle1"/>
    <dgm:cxn modelId="{2D1388DA-D7D3-5442-8955-0B4F09691E2F}" type="presParOf" srcId="{02B711C5-0B5E-45C1-A0FB-B41A4D94F5CA}" destId="{5DC8E7C7-A2FA-4CB8-9986-DAC1A5089668}" srcOrd="2" destOrd="0" presId="urn:microsoft.com/office/officeart/2005/8/layout/cycle1"/>
    <dgm:cxn modelId="{D02388F9-11DF-3344-8DE6-2BEE8E88907E}" type="presParOf" srcId="{02B711C5-0B5E-45C1-A0FB-B41A4D94F5CA}" destId="{3E482C4B-58C2-45C4-B498-948BF08321E5}" srcOrd="3" destOrd="0" presId="urn:microsoft.com/office/officeart/2005/8/layout/cycle1"/>
    <dgm:cxn modelId="{B96B9F8B-C5EF-BE46-A975-6E06239E0725}" type="presParOf" srcId="{02B711C5-0B5E-45C1-A0FB-B41A4D94F5CA}" destId="{428F88D7-CC6B-4E4F-B63E-B152E07C3628}" srcOrd="4" destOrd="0" presId="urn:microsoft.com/office/officeart/2005/8/layout/cycle1"/>
    <dgm:cxn modelId="{F2640BAA-CF0F-384F-88B1-E1A3EC10213B}"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2CF77F30-F0D8-8141-AC98-260C2A23DCE2}" type="presOf" srcId="{3695FF84-241F-4C1D-A2DC-B54F1A272DA8}" destId="{428F88D7-CC6B-4E4F-B63E-B152E07C3628}" srcOrd="0" destOrd="0" presId="urn:microsoft.com/office/officeart/2005/8/layout/cycle1"/>
    <dgm:cxn modelId="{D9D44B8D-828D-3741-BBD8-8E441CF208F3}" type="presOf" srcId="{BC9A189F-BC5A-40ED-A78E-5B5491590D7C}" destId="{17A41907-5279-4C18-A211-C8549520C1CB}" srcOrd="0" destOrd="0" presId="urn:microsoft.com/office/officeart/2005/8/layout/cycle1"/>
    <dgm:cxn modelId="{DDC5DD7B-7C30-C740-BA1F-90438E36D6E4}" type="presOf" srcId="{D36EA7AF-317F-4310-9BF2-9C7921C33628}" destId="{5DC8E7C7-A2FA-4CB8-9986-DAC1A5089668}" srcOrd="0" destOrd="0" presId="urn:microsoft.com/office/officeart/2005/8/layout/cycle1"/>
    <dgm:cxn modelId="{195A5EA9-4122-484B-8A3F-7C69EF83E46A}" type="presOf" srcId="{1433D4AE-A114-4E2B-A86B-080C717DFF9C}" destId="{02B711C5-0B5E-45C1-A0FB-B41A4D94F5CA}"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A0204AA3-D4A7-4FF5-AB2B-CDFB9A968D7A}" srcId="{1433D4AE-A114-4E2B-A86B-080C717DFF9C}" destId="{3695FF84-241F-4C1D-A2DC-B54F1A272DA8}" srcOrd="1" destOrd="0" parTransId="{0DBDFF1D-DFC3-4F2A-AB23-E2F2249762FC}" sibTransId="{8A07F457-707B-4DA1-9D13-0DC645D72848}"/>
    <dgm:cxn modelId="{4DCCE33E-0AF4-E049-B02F-5CEC44A68216}" type="presOf" srcId="{8A07F457-707B-4DA1-9D13-0DC645D72848}" destId="{AEB6242A-C06D-4143-90CD-F5545EB3716C}" srcOrd="0" destOrd="0" presId="urn:microsoft.com/office/officeart/2005/8/layout/cycle1"/>
    <dgm:cxn modelId="{2F2707BC-716E-E442-9C59-3C9B846875E7}" type="presParOf" srcId="{02B711C5-0B5E-45C1-A0FB-B41A4D94F5CA}" destId="{41ACC86B-82CE-49DE-9483-DFB5FCBBD2A7}" srcOrd="0" destOrd="0" presId="urn:microsoft.com/office/officeart/2005/8/layout/cycle1"/>
    <dgm:cxn modelId="{3CFD6B05-D5B2-AC40-9C5D-35928DE6E139}" type="presParOf" srcId="{02B711C5-0B5E-45C1-A0FB-B41A4D94F5CA}" destId="{17A41907-5279-4C18-A211-C8549520C1CB}" srcOrd="1" destOrd="0" presId="urn:microsoft.com/office/officeart/2005/8/layout/cycle1"/>
    <dgm:cxn modelId="{0D18F300-FFFB-774B-BE0B-FBF45B4991C7}" type="presParOf" srcId="{02B711C5-0B5E-45C1-A0FB-B41A4D94F5CA}" destId="{5DC8E7C7-A2FA-4CB8-9986-DAC1A5089668}" srcOrd="2" destOrd="0" presId="urn:microsoft.com/office/officeart/2005/8/layout/cycle1"/>
    <dgm:cxn modelId="{2D1E7589-2A5D-1C49-8605-87AD83C7B65E}" type="presParOf" srcId="{02B711C5-0B5E-45C1-A0FB-B41A4D94F5CA}" destId="{3E482C4B-58C2-45C4-B498-948BF08321E5}" srcOrd="3" destOrd="0" presId="urn:microsoft.com/office/officeart/2005/8/layout/cycle1"/>
    <dgm:cxn modelId="{F842826E-0AD4-CA47-8905-CB0D3DD0691D}" type="presParOf" srcId="{02B711C5-0B5E-45C1-A0FB-B41A4D94F5CA}" destId="{428F88D7-CC6B-4E4F-B63E-B152E07C3628}" srcOrd="4" destOrd="0" presId="urn:microsoft.com/office/officeart/2005/8/layout/cycle1"/>
    <dgm:cxn modelId="{AED6DE22-9A3C-C642-8961-6A1DFA6E2272}"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58B93BEA-BEA9-0940-BF87-F5BBF8943E3A}" type="presOf" srcId="{8A07F457-707B-4DA1-9D13-0DC645D72848}" destId="{AEB6242A-C06D-4143-90CD-F5545EB3716C}" srcOrd="0" destOrd="0" presId="urn:microsoft.com/office/officeart/2005/8/layout/cycle1"/>
    <dgm:cxn modelId="{162A6318-5677-AD49-B13A-65464FA50720}" type="presOf" srcId="{D36EA7AF-317F-4310-9BF2-9C7921C33628}" destId="{5DC8E7C7-A2FA-4CB8-9986-DAC1A5089668}" srcOrd="0" destOrd="0" presId="urn:microsoft.com/office/officeart/2005/8/layout/cycle1"/>
    <dgm:cxn modelId="{96DE41DD-DF2E-1743-AB04-CED7AD903B7A}" type="presOf" srcId="{BC9A189F-BC5A-40ED-A78E-5B5491590D7C}" destId="{17A41907-5279-4C18-A211-C8549520C1CB}"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67EA715F-4847-F14E-BC06-6F09E4521527}" type="presOf" srcId="{3695FF84-241F-4C1D-A2DC-B54F1A272DA8}" destId="{428F88D7-CC6B-4E4F-B63E-B152E07C3628}"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0F4E5248-C00D-E649-8534-A487DDC3DA34}" type="presOf" srcId="{1433D4AE-A114-4E2B-A86B-080C717DFF9C}" destId="{02B711C5-0B5E-45C1-A0FB-B41A4D94F5CA}" srcOrd="0" destOrd="0" presId="urn:microsoft.com/office/officeart/2005/8/layout/cycle1"/>
    <dgm:cxn modelId="{818E5141-1C85-E542-988A-D354F2C46394}" type="presParOf" srcId="{02B711C5-0B5E-45C1-A0FB-B41A4D94F5CA}" destId="{41ACC86B-82CE-49DE-9483-DFB5FCBBD2A7}" srcOrd="0" destOrd="0" presId="urn:microsoft.com/office/officeart/2005/8/layout/cycle1"/>
    <dgm:cxn modelId="{28E25AA2-ED9D-6549-ABEC-4E64875DF1D8}" type="presParOf" srcId="{02B711C5-0B5E-45C1-A0FB-B41A4D94F5CA}" destId="{17A41907-5279-4C18-A211-C8549520C1CB}" srcOrd="1" destOrd="0" presId="urn:microsoft.com/office/officeart/2005/8/layout/cycle1"/>
    <dgm:cxn modelId="{4D8F2727-AF44-A44F-82C6-32811597378B}" type="presParOf" srcId="{02B711C5-0B5E-45C1-A0FB-B41A4D94F5CA}" destId="{5DC8E7C7-A2FA-4CB8-9986-DAC1A5089668}" srcOrd="2" destOrd="0" presId="urn:microsoft.com/office/officeart/2005/8/layout/cycle1"/>
    <dgm:cxn modelId="{FA2EC8E6-7D1A-7B4A-8F40-38DFBB23E554}" type="presParOf" srcId="{02B711C5-0B5E-45C1-A0FB-B41A4D94F5CA}" destId="{3E482C4B-58C2-45C4-B498-948BF08321E5}" srcOrd="3" destOrd="0" presId="urn:microsoft.com/office/officeart/2005/8/layout/cycle1"/>
    <dgm:cxn modelId="{18F87778-86DD-7144-86B0-F00BEE61C5E7}" type="presParOf" srcId="{02B711C5-0B5E-45C1-A0FB-B41A4D94F5CA}" destId="{428F88D7-CC6B-4E4F-B63E-B152E07C3628}" srcOrd="4" destOrd="0" presId="urn:microsoft.com/office/officeart/2005/8/layout/cycle1"/>
    <dgm:cxn modelId="{BC9E6D7F-0BE4-6A41-99D6-F9DBEE0CC96D}"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31057780-495F-3B40-B06E-C83F6CD4E70B}" type="presOf" srcId="{1433D4AE-A114-4E2B-A86B-080C717DFF9C}" destId="{02B711C5-0B5E-45C1-A0FB-B41A4D94F5CA}" srcOrd="0" destOrd="0" presId="urn:microsoft.com/office/officeart/2005/8/layout/cycle1"/>
    <dgm:cxn modelId="{FDEDEC3B-B6E9-0745-BF94-2320012010F8}" type="presOf" srcId="{BC9A189F-BC5A-40ED-A78E-5B5491590D7C}" destId="{17A41907-5279-4C18-A211-C8549520C1CB}"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9901BC6C-AFE2-B141-B5E3-E3C6B2797F1D}" type="presOf" srcId="{D36EA7AF-317F-4310-9BF2-9C7921C33628}" destId="{5DC8E7C7-A2FA-4CB8-9986-DAC1A5089668}" srcOrd="0" destOrd="0" presId="urn:microsoft.com/office/officeart/2005/8/layout/cycle1"/>
    <dgm:cxn modelId="{72DFFD65-71A3-954E-9C88-D56C22F807BF}" type="presOf" srcId="{3695FF84-241F-4C1D-A2DC-B54F1A272DA8}" destId="{428F88D7-CC6B-4E4F-B63E-B152E07C3628}"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0D13DC84-4277-3446-897F-C5159C70D7C8}" type="presOf" srcId="{8A07F457-707B-4DA1-9D13-0DC645D72848}" destId="{AEB6242A-C06D-4143-90CD-F5545EB3716C}" srcOrd="0" destOrd="0" presId="urn:microsoft.com/office/officeart/2005/8/layout/cycle1"/>
    <dgm:cxn modelId="{E63F79E0-37EF-7C40-BCDD-7612E40658EF}" type="presParOf" srcId="{02B711C5-0B5E-45C1-A0FB-B41A4D94F5CA}" destId="{41ACC86B-82CE-49DE-9483-DFB5FCBBD2A7}" srcOrd="0" destOrd="0" presId="urn:microsoft.com/office/officeart/2005/8/layout/cycle1"/>
    <dgm:cxn modelId="{03C3DE31-A764-F443-96B9-32620A652B9F}" type="presParOf" srcId="{02B711C5-0B5E-45C1-A0FB-B41A4D94F5CA}" destId="{17A41907-5279-4C18-A211-C8549520C1CB}" srcOrd="1" destOrd="0" presId="urn:microsoft.com/office/officeart/2005/8/layout/cycle1"/>
    <dgm:cxn modelId="{BBCF324F-3B78-B644-A553-3229F13BC53F}" type="presParOf" srcId="{02B711C5-0B5E-45C1-A0FB-B41A4D94F5CA}" destId="{5DC8E7C7-A2FA-4CB8-9986-DAC1A5089668}" srcOrd="2" destOrd="0" presId="urn:microsoft.com/office/officeart/2005/8/layout/cycle1"/>
    <dgm:cxn modelId="{335A155A-6558-9D47-9BC1-99553596C14A}" type="presParOf" srcId="{02B711C5-0B5E-45C1-A0FB-B41A4D94F5CA}" destId="{3E482C4B-58C2-45C4-B498-948BF08321E5}" srcOrd="3" destOrd="0" presId="urn:microsoft.com/office/officeart/2005/8/layout/cycle1"/>
    <dgm:cxn modelId="{F6F4A0F6-C52E-A848-BBFA-52EF99C836B5}" type="presParOf" srcId="{02B711C5-0B5E-45C1-A0FB-B41A4D94F5CA}" destId="{428F88D7-CC6B-4E4F-B63E-B152E07C3628}" srcOrd="4" destOrd="0" presId="urn:microsoft.com/office/officeart/2005/8/layout/cycle1"/>
    <dgm:cxn modelId="{D01E8EE2-52F1-474A-9195-039DA2ABBAD7}"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B74C49B6-0813-4BAA-A64B-12753D80F234}" type="datetimeFigureOut">
              <a:rPr lang="en-US" smtClean="0"/>
              <a:pPr/>
              <a:t>8/8/16</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E04B2EB-984E-4EB6-9046-90883CEA3B2B}" type="slidenum">
              <a:rPr lang="en-US" smtClean="0"/>
              <a:pPr/>
              <a:t>‹#›</a:t>
            </a:fld>
            <a:endParaRPr lang="en-US"/>
          </a:p>
        </p:txBody>
      </p:sp>
    </p:spTree>
    <p:extLst>
      <p:ext uri="{BB962C8B-B14F-4D97-AF65-F5344CB8AC3E}">
        <p14:creationId xmlns:p14="http://schemas.microsoft.com/office/powerpoint/2010/main" val="14084612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61067644-E078-447A-AF41-A9A87B7A55BE}" type="datetimeFigureOut">
              <a:rPr lang="en-US" smtClean="0"/>
              <a:pPr/>
              <a:t>8/8/16</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D58669D-B7D0-4298-8AB5-F27BD80793BB}" type="slidenum">
              <a:rPr lang="en-US" smtClean="0"/>
              <a:pPr/>
              <a:t>‹#›</a:t>
            </a:fld>
            <a:endParaRPr lang="en-US"/>
          </a:p>
        </p:txBody>
      </p:sp>
    </p:spTree>
    <p:extLst>
      <p:ext uri="{BB962C8B-B14F-4D97-AF65-F5344CB8AC3E}">
        <p14:creationId xmlns:p14="http://schemas.microsoft.com/office/powerpoint/2010/main" val="25712207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everybody, I am Xin from Georgia Tech. My research area is programming languages. I mainly work on program analysis.  Today I’m going to talk about  a declarative approach to leverage “Big Code” for program reasoning. This is a joint work with people from Georgia Tech, Oxford, and Microsoft Research.</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a:t>
            </a:fld>
            <a:endParaRPr lang="en-US"/>
          </a:p>
        </p:txBody>
      </p:sp>
    </p:spTree>
    <p:extLst>
      <p:ext uri="{BB962C8B-B14F-4D97-AF65-F5344CB8AC3E}">
        <p14:creationId xmlns:p14="http://schemas.microsoft.com/office/powerpoint/2010/main" val="79107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10</a:t>
            </a:fld>
            <a:endParaRPr lang="en-US"/>
          </a:p>
        </p:txBody>
      </p:sp>
    </p:spTree>
    <p:extLst>
      <p:ext uri="{BB962C8B-B14F-4D97-AF65-F5344CB8AC3E}">
        <p14:creationId xmlns:p14="http://schemas.microsoft.com/office/powerpoint/2010/main" val="240609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11</a:t>
            </a:fld>
            <a:endParaRPr lang="en-US"/>
          </a:p>
        </p:txBody>
      </p:sp>
    </p:spTree>
    <p:extLst>
      <p:ext uri="{BB962C8B-B14F-4D97-AF65-F5344CB8AC3E}">
        <p14:creationId xmlns:p14="http://schemas.microsoft.com/office/powerpoint/2010/main" val="21029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12</a:t>
            </a:fld>
            <a:endParaRPr lang="en-US"/>
          </a:p>
        </p:txBody>
      </p:sp>
    </p:spTree>
    <p:extLst>
      <p:ext uri="{BB962C8B-B14F-4D97-AF65-F5344CB8AC3E}">
        <p14:creationId xmlns:p14="http://schemas.microsoft.com/office/powerpoint/2010/main" val="9398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13</a:t>
            </a:fld>
            <a:endParaRPr lang="en-US"/>
          </a:p>
        </p:txBody>
      </p:sp>
    </p:spTree>
    <p:extLst>
      <p:ext uri="{BB962C8B-B14F-4D97-AF65-F5344CB8AC3E}">
        <p14:creationId xmlns:p14="http://schemas.microsoft.com/office/powerpoint/2010/main" val="357562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14</a:t>
            </a:fld>
            <a:endParaRPr lang="en-US"/>
          </a:p>
        </p:txBody>
      </p:sp>
    </p:spTree>
    <p:extLst>
      <p:ext uri="{BB962C8B-B14F-4D97-AF65-F5344CB8AC3E}">
        <p14:creationId xmlns:p14="http://schemas.microsoft.com/office/powerpoint/2010/main" val="1618081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15</a:t>
            </a:fld>
            <a:endParaRPr lang="en-US"/>
          </a:p>
        </p:txBody>
      </p:sp>
    </p:spTree>
    <p:extLst>
      <p:ext uri="{BB962C8B-B14F-4D97-AF65-F5344CB8AC3E}">
        <p14:creationId xmlns:p14="http://schemas.microsoft.com/office/powerpoint/2010/main" val="1784818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16</a:t>
            </a:fld>
            <a:endParaRPr lang="en-US"/>
          </a:p>
        </p:txBody>
      </p:sp>
    </p:spTree>
    <p:extLst>
      <p:ext uri="{BB962C8B-B14F-4D97-AF65-F5344CB8AC3E}">
        <p14:creationId xmlns:p14="http://schemas.microsoft.com/office/powerpoint/2010/main" val="450777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17</a:t>
            </a:fld>
            <a:endParaRPr lang="en-US"/>
          </a:p>
        </p:txBody>
      </p:sp>
    </p:spTree>
    <p:extLst>
      <p:ext uri="{BB962C8B-B14F-4D97-AF65-F5344CB8AC3E}">
        <p14:creationId xmlns:p14="http://schemas.microsoft.com/office/powerpoint/2010/main" val="933810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18</a:t>
            </a:fld>
            <a:endParaRPr lang="en-US"/>
          </a:p>
        </p:txBody>
      </p:sp>
    </p:spTree>
    <p:extLst>
      <p:ext uri="{BB962C8B-B14F-4D97-AF65-F5344CB8AC3E}">
        <p14:creationId xmlns:p14="http://schemas.microsoft.com/office/powerpoint/2010/main" val="63667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19</a:t>
            </a:fld>
            <a:endParaRPr lang="en-US"/>
          </a:p>
        </p:txBody>
      </p:sp>
    </p:spTree>
    <p:extLst>
      <p:ext uri="{BB962C8B-B14F-4D97-AF65-F5344CB8AC3E}">
        <p14:creationId xmlns:p14="http://schemas.microsoft.com/office/powerpoint/2010/main" val="175842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Program analysis aims at proving certain properties of a given program. </a:t>
            </a:r>
            <a:endParaRPr lang="en-US" dirty="0" smtClean="0"/>
          </a:p>
          <a:p>
            <a:pPr marL="171450" indent="-171450">
              <a:buFontTx/>
              <a:buChar char="-"/>
            </a:pPr>
            <a:r>
              <a:rPr lang="en-US" dirty="0" smtClean="0"/>
              <a:t>Designing program analyses that work in practice</a:t>
            </a:r>
            <a:r>
              <a:rPr lang="en-US" baseline="0" dirty="0" smtClean="0"/>
              <a:t> remains as much as art as its science</a:t>
            </a:r>
            <a:r>
              <a:rPr lang="en-US" dirty="0" smtClean="0"/>
              <a:t> </a:t>
            </a:r>
          </a:p>
          <a:p>
            <a:pPr marL="171450" indent="-171450">
              <a:buFontTx/>
              <a:buChar char="-"/>
            </a:pPr>
            <a:r>
              <a:rPr lang="en-US" dirty="0" smtClean="0"/>
              <a:t>Current approach: Knowledgeable</a:t>
            </a:r>
            <a:r>
              <a:rPr lang="en-US" baseline="0" dirty="0" smtClean="0"/>
              <a:t> writer designs analyses</a:t>
            </a:r>
          </a:p>
          <a:p>
            <a:pPr marL="171450" indent="-171450">
              <a:buFontTx/>
              <a:buChar char="-"/>
            </a:pPr>
            <a:r>
              <a:rPr lang="en-US" baseline="0" dirty="0" smtClean="0"/>
              <a:t>Also, needs experience. Uses experience to decide what approximations to incorporate.</a:t>
            </a:r>
          </a:p>
          <a:p>
            <a:pPr marL="171450" indent="-171450">
              <a:buFontTx/>
              <a:buChar char="-"/>
            </a:pPr>
            <a:r>
              <a:rPr lang="en-US" baseline="0" dirty="0" smtClean="0"/>
              <a:t>Why approximations?</a:t>
            </a:r>
          </a:p>
          <a:p>
            <a:pPr marL="171450" indent="-171450">
              <a:buFontTx/>
              <a:buChar char="-"/>
            </a:pPr>
            <a:r>
              <a:rPr lang="en-US" baseline="0" dirty="0" smtClean="0"/>
              <a:t>Undecidable problems</a:t>
            </a:r>
          </a:p>
          <a:p>
            <a:pPr marL="171450" indent="-171450">
              <a:buFontTx/>
              <a:buChar char="-"/>
            </a:pPr>
            <a:r>
              <a:rPr lang="en-US" baseline="0" dirty="0" smtClean="0"/>
              <a:t>Properties ill-defined, For example, consider an analysis trying to find races in the program. Many data races are benign and programmers do want them to be reported. Notion of benign is subjective and not well-defined.</a:t>
            </a:r>
          </a:p>
          <a:p>
            <a:pPr marL="171450" indent="-171450">
              <a:buFontTx/>
              <a:buChar char="-"/>
            </a:pPr>
            <a:r>
              <a:rPr lang="en-US" baseline="0" dirty="0" smtClean="0"/>
              <a:t>Most large programs call native code </a:t>
            </a:r>
            <a:r>
              <a:rPr lang="en-US" baseline="0" dirty="0" err="1" smtClean="0"/>
              <a:t>i.e</a:t>
            </a:r>
            <a:r>
              <a:rPr lang="en-US" baseline="0" dirty="0" smtClean="0"/>
              <a:t> code for which we don</a:t>
            </a:r>
            <a:r>
              <a:rPr lang="fr-FR" baseline="0" dirty="0" smtClean="0"/>
              <a:t>’</a:t>
            </a:r>
            <a:r>
              <a:rPr lang="en-US" baseline="0" dirty="0" smtClean="0"/>
              <a:t>t have source code but only the binaries. These are invisible to analysis tools that operate on source/assembly code.</a:t>
            </a:r>
          </a:p>
          <a:p>
            <a:pPr marL="171450" indent="-171450">
              <a:buFontTx/>
              <a:buChar char="-"/>
            </a:pPr>
            <a:r>
              <a:rPr lang="en-US" baseline="0" dirty="0" smtClean="0"/>
              <a:t>No well defined recipe for choosing approximations. And the guiding principle employed is to choose approximations such that analysis still produces useful results </a:t>
            </a:r>
            <a:r>
              <a:rPr lang="en-US" baseline="0" dirty="0" err="1" smtClean="0"/>
              <a:t>inspite</a:t>
            </a:r>
            <a:r>
              <a:rPr lang="en-US" baseline="0" dirty="0" smtClean="0"/>
              <a:t> of the inherent imprecision due to the approximations.</a:t>
            </a:r>
            <a:endParaRPr lang="en-US"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a:t>
            </a:fld>
            <a:endParaRPr lang="en-US"/>
          </a:p>
        </p:txBody>
      </p:sp>
    </p:spTree>
    <p:extLst>
      <p:ext uri="{BB962C8B-B14F-4D97-AF65-F5344CB8AC3E}">
        <p14:creationId xmlns:p14="http://schemas.microsoft.com/office/powerpoint/2010/main" val="505043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20</a:t>
            </a:fld>
            <a:endParaRPr lang="en-US"/>
          </a:p>
        </p:txBody>
      </p:sp>
    </p:spTree>
    <p:extLst>
      <p:ext uri="{BB962C8B-B14F-4D97-AF65-F5344CB8AC3E}">
        <p14:creationId xmlns:p14="http://schemas.microsoft.com/office/powerpoint/2010/main" val="3662311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21</a:t>
            </a:fld>
            <a:endParaRPr lang="en-US"/>
          </a:p>
        </p:txBody>
      </p:sp>
    </p:spTree>
    <p:extLst>
      <p:ext uri="{BB962C8B-B14F-4D97-AF65-F5344CB8AC3E}">
        <p14:creationId xmlns:p14="http://schemas.microsoft.com/office/powerpoint/2010/main" val="3948820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22</a:t>
            </a:fld>
            <a:endParaRPr lang="en-US"/>
          </a:p>
        </p:txBody>
      </p:sp>
    </p:spTree>
    <p:extLst>
      <p:ext uri="{BB962C8B-B14F-4D97-AF65-F5344CB8AC3E}">
        <p14:creationId xmlns:p14="http://schemas.microsoft.com/office/powerpoint/2010/main" val="2273007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23</a:t>
            </a:fld>
            <a:endParaRPr lang="en-US"/>
          </a:p>
        </p:txBody>
      </p:sp>
    </p:spTree>
    <p:extLst>
      <p:ext uri="{BB962C8B-B14F-4D97-AF65-F5344CB8AC3E}">
        <p14:creationId xmlns:p14="http://schemas.microsoft.com/office/powerpoint/2010/main" val="544557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24</a:t>
            </a:fld>
            <a:endParaRPr lang="en-US"/>
          </a:p>
        </p:txBody>
      </p:sp>
    </p:spTree>
    <p:extLst>
      <p:ext uri="{BB962C8B-B14F-4D97-AF65-F5344CB8AC3E}">
        <p14:creationId xmlns:p14="http://schemas.microsoft.com/office/powerpoint/2010/main" val="4170008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25</a:t>
            </a:fld>
            <a:endParaRPr lang="en-US"/>
          </a:p>
        </p:txBody>
      </p:sp>
    </p:spTree>
    <p:extLst>
      <p:ext uri="{BB962C8B-B14F-4D97-AF65-F5344CB8AC3E}">
        <p14:creationId xmlns:p14="http://schemas.microsoft.com/office/powerpoint/2010/main" val="205245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26</a:t>
            </a:fld>
            <a:endParaRPr lang="en-US"/>
          </a:p>
        </p:txBody>
      </p:sp>
    </p:spTree>
    <p:extLst>
      <p:ext uri="{BB962C8B-B14F-4D97-AF65-F5344CB8AC3E}">
        <p14:creationId xmlns:p14="http://schemas.microsoft.com/office/powerpoint/2010/main" val="591474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27</a:t>
            </a:fld>
            <a:endParaRPr lang="en-US"/>
          </a:p>
        </p:txBody>
      </p:sp>
    </p:spTree>
    <p:extLst>
      <p:ext uri="{BB962C8B-B14F-4D97-AF65-F5344CB8AC3E}">
        <p14:creationId xmlns:p14="http://schemas.microsoft.com/office/powerpoint/2010/main" val="1580099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28</a:t>
            </a:fld>
            <a:endParaRPr lang="en-US"/>
          </a:p>
        </p:txBody>
      </p:sp>
    </p:spTree>
    <p:extLst>
      <p:ext uri="{BB962C8B-B14F-4D97-AF65-F5344CB8AC3E}">
        <p14:creationId xmlns:p14="http://schemas.microsoft.com/office/powerpoint/2010/main" val="1348310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29</a:t>
            </a:fld>
            <a:endParaRPr lang="en-US"/>
          </a:p>
        </p:txBody>
      </p:sp>
    </p:spTree>
    <p:extLst>
      <p:ext uri="{BB962C8B-B14F-4D97-AF65-F5344CB8AC3E}">
        <p14:creationId xmlns:p14="http://schemas.microsoft.com/office/powerpoint/2010/main" val="3489528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t>
            </a:r>
            <a:r>
              <a:rPr lang="en-US" baseline="0" dirty="0" smtClean="0"/>
              <a:t> </a:t>
            </a:r>
            <a:r>
              <a:rPr lang="en-US" dirty="0" smtClean="0"/>
              <a:t>On the</a:t>
            </a:r>
            <a:r>
              <a:rPr lang="en-US" baseline="0" dirty="0" smtClean="0"/>
              <a:t> other side of current picture,</a:t>
            </a:r>
          </a:p>
          <a:p>
            <a:pPr marL="171450" indent="-171450">
              <a:buFontTx/>
              <a:buChar char="-"/>
            </a:pPr>
            <a:r>
              <a:rPr lang="en-US" baseline="0" dirty="0" smtClean="0"/>
              <a:t>User runs analysis on programs.</a:t>
            </a:r>
          </a:p>
          <a:p>
            <a:pPr marL="171450" indent="-171450">
              <a:buFontTx/>
              <a:buChar char="-"/>
            </a:pPr>
            <a:r>
              <a:rPr lang="en-US" baseline="0" dirty="0" smtClean="0"/>
              <a:t>For large programs, analysis might produce many reports.</a:t>
            </a:r>
          </a:p>
          <a:p>
            <a:pPr marL="171450" indent="-171450">
              <a:buFontTx/>
              <a:buChar char="-"/>
            </a:pPr>
            <a:r>
              <a:rPr lang="en-US" baseline="0" dirty="0" smtClean="0"/>
              <a:t>User needs to analyze the reports and fix the bugs.</a:t>
            </a:r>
          </a:p>
          <a:p>
            <a:pPr marL="171450" indent="-171450">
              <a:buFontTx/>
              <a:buChar char="-"/>
            </a:pPr>
            <a:r>
              <a:rPr lang="en-US" baseline="0" dirty="0" smtClean="0"/>
              <a:t>Problem! Many reports are false alarms.</a:t>
            </a:r>
          </a:p>
          <a:p>
            <a:pPr marL="171450" indent="-171450">
              <a:buFontTx/>
              <a:buChar char="-"/>
            </a:pPr>
            <a:r>
              <a:rPr lang="en-US" dirty="0" smtClean="0"/>
              <a:t>False alarms</a:t>
            </a:r>
            <a:r>
              <a:rPr lang="en-US" baseline="0" dirty="0" smtClean="0"/>
              <a:t> because approximations.</a:t>
            </a:r>
          </a:p>
          <a:p>
            <a:pPr marL="171450" indent="-171450">
              <a:buFontTx/>
              <a:buChar char="-"/>
            </a:pPr>
            <a:r>
              <a:rPr lang="en-US" baseline="0" dirty="0" smtClean="0"/>
              <a:t>Approximations are necessary but guide the approximations.</a:t>
            </a:r>
          </a:p>
          <a:p>
            <a:pPr marL="171450" indent="-171450">
              <a:buFontTx/>
              <a:buChar char="-"/>
            </a:pPr>
            <a:r>
              <a:rPr lang="en-US" baseline="0" dirty="0" smtClean="0"/>
              <a:t>Much effort wasted leading to user frustration.</a:t>
            </a:r>
          </a:p>
          <a:p>
            <a:pPr marL="171450" indent="-171450">
              <a:buFontTx/>
              <a:buChar char="-"/>
            </a:pPr>
            <a:r>
              <a:rPr lang="en-US" baseline="0" dirty="0" smtClean="0"/>
              <a:t>Stop using tool.</a:t>
            </a:r>
          </a:p>
          <a:p>
            <a:pPr marL="171450" indent="-171450">
              <a:buFontTx/>
              <a:buChar char="-"/>
            </a:pPr>
            <a:r>
              <a:rPr lang="en-US" baseline="0" dirty="0" smtClean="0"/>
              <a:t>Key issue: the writer’s notion of usefulness when choosing approximations did not match the user’s notion</a:t>
            </a:r>
            <a:endParaRPr lang="en-US"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3</a:t>
            </a:fld>
            <a:endParaRPr lang="en-US"/>
          </a:p>
        </p:txBody>
      </p:sp>
    </p:spTree>
    <p:extLst>
      <p:ext uri="{BB962C8B-B14F-4D97-AF65-F5344CB8AC3E}">
        <p14:creationId xmlns:p14="http://schemas.microsoft.com/office/powerpoint/2010/main" val="455431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30</a:t>
            </a:fld>
            <a:endParaRPr lang="en-US"/>
          </a:p>
        </p:txBody>
      </p:sp>
    </p:spTree>
    <p:extLst>
      <p:ext uri="{BB962C8B-B14F-4D97-AF65-F5344CB8AC3E}">
        <p14:creationId xmlns:p14="http://schemas.microsoft.com/office/powerpoint/2010/main" val="122084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31</a:t>
            </a:fld>
            <a:endParaRPr lang="en-US"/>
          </a:p>
        </p:txBody>
      </p:sp>
    </p:spTree>
    <p:extLst>
      <p:ext uri="{BB962C8B-B14F-4D97-AF65-F5344CB8AC3E}">
        <p14:creationId xmlns:p14="http://schemas.microsoft.com/office/powerpoint/2010/main" val="3608217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32</a:t>
            </a:fld>
            <a:endParaRPr lang="en-US"/>
          </a:p>
        </p:txBody>
      </p:sp>
    </p:spTree>
    <p:extLst>
      <p:ext uri="{BB962C8B-B14F-4D97-AF65-F5344CB8AC3E}">
        <p14:creationId xmlns:p14="http://schemas.microsoft.com/office/powerpoint/2010/main" val="1282029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33</a:t>
            </a:fld>
            <a:endParaRPr lang="en-US"/>
          </a:p>
        </p:txBody>
      </p:sp>
    </p:spTree>
    <p:extLst>
      <p:ext uri="{BB962C8B-B14F-4D97-AF65-F5344CB8AC3E}">
        <p14:creationId xmlns:p14="http://schemas.microsoft.com/office/powerpoint/2010/main" val="313929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34</a:t>
            </a:fld>
            <a:endParaRPr lang="en-US"/>
          </a:p>
        </p:txBody>
      </p:sp>
    </p:spTree>
    <p:extLst>
      <p:ext uri="{BB962C8B-B14F-4D97-AF65-F5344CB8AC3E}">
        <p14:creationId xmlns:p14="http://schemas.microsoft.com/office/powerpoint/2010/main" val="3928131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35</a:t>
            </a:fld>
            <a:endParaRPr lang="en-US"/>
          </a:p>
        </p:txBody>
      </p:sp>
    </p:spTree>
    <p:extLst>
      <p:ext uri="{BB962C8B-B14F-4D97-AF65-F5344CB8AC3E}">
        <p14:creationId xmlns:p14="http://schemas.microsoft.com/office/powerpoint/2010/main" val="1436913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36</a:t>
            </a:fld>
            <a:endParaRPr lang="en-US"/>
          </a:p>
        </p:txBody>
      </p:sp>
    </p:spTree>
    <p:extLst>
      <p:ext uri="{BB962C8B-B14F-4D97-AF65-F5344CB8AC3E}">
        <p14:creationId xmlns:p14="http://schemas.microsoft.com/office/powerpoint/2010/main" val="9741005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37</a:t>
            </a:fld>
            <a:endParaRPr lang="en-US"/>
          </a:p>
        </p:txBody>
      </p:sp>
    </p:spTree>
    <p:extLst>
      <p:ext uri="{BB962C8B-B14F-4D97-AF65-F5344CB8AC3E}">
        <p14:creationId xmlns:p14="http://schemas.microsoft.com/office/powerpoint/2010/main" val="493139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38</a:t>
            </a:fld>
            <a:endParaRPr lang="en-US"/>
          </a:p>
        </p:txBody>
      </p:sp>
    </p:spTree>
    <p:extLst>
      <p:ext uri="{BB962C8B-B14F-4D97-AF65-F5344CB8AC3E}">
        <p14:creationId xmlns:p14="http://schemas.microsoft.com/office/powerpoint/2010/main" val="1221646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39</a:t>
            </a:fld>
            <a:endParaRPr lang="en-US"/>
          </a:p>
        </p:txBody>
      </p:sp>
    </p:spTree>
    <p:extLst>
      <p:ext uri="{BB962C8B-B14F-4D97-AF65-F5344CB8AC3E}">
        <p14:creationId xmlns:p14="http://schemas.microsoft.com/office/powerpoint/2010/main" val="276516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4</a:t>
            </a:fld>
            <a:endParaRPr lang="en-US"/>
          </a:p>
        </p:txBody>
      </p:sp>
    </p:spTree>
    <p:extLst>
      <p:ext uri="{BB962C8B-B14F-4D97-AF65-F5344CB8AC3E}">
        <p14:creationId xmlns:p14="http://schemas.microsoft.com/office/powerpoint/2010/main" val="931901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40</a:t>
            </a:fld>
            <a:endParaRPr lang="en-US"/>
          </a:p>
        </p:txBody>
      </p:sp>
    </p:spTree>
    <p:extLst>
      <p:ext uri="{BB962C8B-B14F-4D97-AF65-F5344CB8AC3E}">
        <p14:creationId xmlns:p14="http://schemas.microsoft.com/office/powerpoint/2010/main" val="2352371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41</a:t>
            </a:fld>
            <a:endParaRPr lang="en-US"/>
          </a:p>
        </p:txBody>
      </p:sp>
    </p:spTree>
    <p:extLst>
      <p:ext uri="{BB962C8B-B14F-4D97-AF65-F5344CB8AC3E}">
        <p14:creationId xmlns:p14="http://schemas.microsoft.com/office/powerpoint/2010/main" val="1760244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42</a:t>
            </a:fld>
            <a:endParaRPr lang="en-US"/>
          </a:p>
        </p:txBody>
      </p:sp>
    </p:spTree>
    <p:extLst>
      <p:ext uri="{BB962C8B-B14F-4D97-AF65-F5344CB8AC3E}">
        <p14:creationId xmlns:p14="http://schemas.microsoft.com/office/powerpoint/2010/main" val="1334460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table on this slide shows the </a:t>
            </a:r>
            <a:r>
              <a:rPr lang="en-US" baseline="0" dirty="0" err="1" smtClean="0"/>
              <a:t>MaxSAT</a:t>
            </a:r>
            <a:r>
              <a:rPr lang="en-US" baseline="0" dirty="0" smtClean="0"/>
              <a:t> instances generated from our PLDI’14 paper, which uses </a:t>
            </a:r>
            <a:r>
              <a:rPr lang="en-US" baseline="0" dirty="0" err="1" smtClean="0"/>
              <a:t>MaxSAT</a:t>
            </a:r>
            <a:r>
              <a:rPr lang="en-US" baseline="0" dirty="0" smtClean="0"/>
              <a:t> to find good abstractions for analyses written in </a:t>
            </a:r>
            <a:r>
              <a:rPr lang="en-US" baseline="0" dirty="0" err="1" smtClean="0"/>
              <a:t>Datalog</a:t>
            </a:r>
            <a:r>
              <a:rPr lang="en-US" baseline="0" dirty="0" smtClean="0"/>
              <a:t>. The instances here are a order of magnitude larger than the instances we showed in last slide. We tried to solve them using the top three solvers from </a:t>
            </a:r>
            <a:r>
              <a:rPr lang="en-US" baseline="0" dirty="0" err="1" smtClean="0"/>
              <a:t>MaxSAT</a:t>
            </a:r>
            <a:r>
              <a:rPr lang="en-US" baseline="0" dirty="0" smtClean="0"/>
              <a:t> competition 2014. While two solvers managed to finish on the three smaller instances, none of them can finish on the larger two instances within 24 hours.</a:t>
            </a:r>
          </a:p>
          <a:p>
            <a:endParaRPr lang="en-US" baseline="0" dirty="0" smtClean="0"/>
          </a:p>
          <a:p>
            <a:r>
              <a:rPr lang="en-US" baseline="0" dirty="0" smtClean="0"/>
              <a:t>Don’t say PLDI’14, but recent work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43</a:t>
            </a:fld>
            <a:endParaRPr lang="en-US" dirty="0"/>
          </a:p>
        </p:txBody>
      </p:sp>
    </p:spTree>
    <p:extLst>
      <p:ext uri="{BB962C8B-B14F-4D97-AF65-F5344CB8AC3E}">
        <p14:creationId xmlns:p14="http://schemas.microsoft.com/office/powerpoint/2010/main" val="2023124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the table shows the instances generated from our PLDI’14 paper, which uses </a:t>
            </a:r>
            <a:r>
              <a:rPr lang="en-US" baseline="0" dirty="0" err="1" smtClean="0"/>
              <a:t>MaxSAT</a:t>
            </a:r>
            <a:r>
              <a:rPr lang="en-US" baseline="0" dirty="0" smtClean="0"/>
              <a:t> to find good abstractions for analyses written in </a:t>
            </a:r>
            <a:r>
              <a:rPr lang="en-US" baseline="0" dirty="0" err="1" smtClean="0"/>
              <a:t>Datalog</a:t>
            </a:r>
            <a:r>
              <a:rPr lang="en-US" baseline="0" dirty="0" smtClean="0"/>
              <a:t>. The instances here are a order of magnitude larger than the instances we showed on last slide. We picked three top solvers from </a:t>
            </a:r>
            <a:r>
              <a:rPr lang="en-US" baseline="0" dirty="0" err="1" smtClean="0"/>
              <a:t>MaxSAT</a:t>
            </a:r>
            <a:r>
              <a:rPr lang="en-US" baseline="0" dirty="0" smtClean="0"/>
              <a:t> competition 2014. As we can see, all three solvers timed out on the larger two benchmarks after 24 hours. Note the benchmark programs we have here are all from </a:t>
            </a:r>
            <a:r>
              <a:rPr lang="en-US" baseline="0" dirty="0" err="1" smtClean="0"/>
              <a:t>Dacapo</a:t>
            </a:r>
            <a:r>
              <a:rPr lang="en-US" baseline="0" dirty="0" smtClean="0"/>
              <a:t> suite, and they’re not the largest from this suite.</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44</a:t>
            </a:fld>
            <a:endParaRPr lang="en-US" dirty="0"/>
          </a:p>
        </p:txBody>
      </p:sp>
    </p:spTree>
    <p:extLst>
      <p:ext uri="{BB962C8B-B14F-4D97-AF65-F5344CB8AC3E}">
        <p14:creationId xmlns:p14="http://schemas.microsoft.com/office/powerpoint/2010/main" val="1555205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the table shows the instances generated from our PLDI’14 paper, which uses </a:t>
            </a:r>
            <a:r>
              <a:rPr lang="en-US" baseline="0" dirty="0" err="1" smtClean="0"/>
              <a:t>MaxSAT</a:t>
            </a:r>
            <a:r>
              <a:rPr lang="en-US" baseline="0" dirty="0" smtClean="0"/>
              <a:t> to find good abstractions for analyses written in </a:t>
            </a:r>
            <a:r>
              <a:rPr lang="en-US" baseline="0" dirty="0" err="1" smtClean="0"/>
              <a:t>Datalog</a:t>
            </a:r>
            <a:r>
              <a:rPr lang="en-US" baseline="0" dirty="0" smtClean="0"/>
              <a:t>. The instances here are a order of magnitude larger than the instances we showed on last slide. We picked three top solvers from </a:t>
            </a:r>
            <a:r>
              <a:rPr lang="en-US" baseline="0" dirty="0" err="1" smtClean="0"/>
              <a:t>MaxSAT</a:t>
            </a:r>
            <a:r>
              <a:rPr lang="en-US" baseline="0" dirty="0" smtClean="0"/>
              <a:t> competition 2014. As we can see, all three solvers timed out on the larger two benchmarks after 24 hours. Note the benchmark programs we have here are all from </a:t>
            </a:r>
            <a:r>
              <a:rPr lang="en-US" baseline="0" dirty="0" err="1" smtClean="0"/>
              <a:t>Dacapo</a:t>
            </a:r>
            <a:r>
              <a:rPr lang="en-US" baseline="0" dirty="0" smtClean="0"/>
              <a:t> suite, and they’re not the largest from this suite.</a:t>
            </a:r>
          </a:p>
          <a:p>
            <a:endParaRPr lang="en-US" baseline="0" dirty="0" smtClean="0"/>
          </a:p>
          <a:p>
            <a:r>
              <a:rPr lang="en-US" baseline="0" dirty="0" smtClean="0"/>
              <a:t>10^6 -&gt; million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45</a:t>
            </a:fld>
            <a:endParaRPr lang="en-US" dirty="0"/>
          </a:p>
        </p:txBody>
      </p:sp>
    </p:spTree>
    <p:extLst>
      <p:ext uri="{BB962C8B-B14F-4D97-AF65-F5344CB8AC3E}">
        <p14:creationId xmlns:p14="http://schemas.microsoft.com/office/powerpoint/2010/main" val="170414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47</a:t>
            </a:fld>
            <a:endParaRPr lang="en-US"/>
          </a:p>
        </p:txBody>
      </p:sp>
    </p:spTree>
    <p:extLst>
      <p:ext uri="{BB962C8B-B14F-4D97-AF65-F5344CB8AC3E}">
        <p14:creationId xmlns:p14="http://schemas.microsoft.com/office/powerpoint/2010/main" val="379644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48</a:t>
            </a:fld>
            <a:endParaRPr lang="en-US"/>
          </a:p>
        </p:txBody>
      </p:sp>
    </p:spTree>
    <p:extLst>
      <p:ext uri="{BB962C8B-B14F-4D97-AF65-F5344CB8AC3E}">
        <p14:creationId xmlns:p14="http://schemas.microsoft.com/office/powerpoint/2010/main" val="47322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5</a:t>
            </a:fld>
            <a:endParaRPr lang="en-US"/>
          </a:p>
        </p:txBody>
      </p:sp>
    </p:spTree>
    <p:extLst>
      <p:ext uri="{BB962C8B-B14F-4D97-AF65-F5344CB8AC3E}">
        <p14:creationId xmlns:p14="http://schemas.microsoft.com/office/powerpoint/2010/main" val="1653445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6</a:t>
            </a:fld>
            <a:endParaRPr lang="en-US"/>
          </a:p>
        </p:txBody>
      </p:sp>
    </p:spTree>
    <p:extLst>
      <p:ext uri="{BB962C8B-B14F-4D97-AF65-F5344CB8AC3E}">
        <p14:creationId xmlns:p14="http://schemas.microsoft.com/office/powerpoint/2010/main" val="1620927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7</a:t>
            </a:fld>
            <a:endParaRPr lang="en-US"/>
          </a:p>
        </p:txBody>
      </p:sp>
    </p:spTree>
    <p:extLst>
      <p:ext uri="{BB962C8B-B14F-4D97-AF65-F5344CB8AC3E}">
        <p14:creationId xmlns:p14="http://schemas.microsoft.com/office/powerpoint/2010/main" val="222113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8</a:t>
            </a:fld>
            <a:endParaRPr lang="en-US"/>
          </a:p>
        </p:txBody>
      </p:sp>
    </p:spTree>
    <p:extLst>
      <p:ext uri="{BB962C8B-B14F-4D97-AF65-F5344CB8AC3E}">
        <p14:creationId xmlns:p14="http://schemas.microsoft.com/office/powerpoint/2010/main" val="1653160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9</a:t>
            </a:fld>
            <a:endParaRPr lang="en-US"/>
          </a:p>
        </p:txBody>
      </p:sp>
    </p:spTree>
    <p:extLst>
      <p:ext uri="{BB962C8B-B14F-4D97-AF65-F5344CB8AC3E}">
        <p14:creationId xmlns:p14="http://schemas.microsoft.com/office/powerpoint/2010/main" val="1278943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1"/>
          <p:cNvSpPr/>
          <p:nvPr userDrawn="1"/>
        </p:nvSpPr>
        <p:spPr>
          <a:xfrm>
            <a:off x="0" y="0"/>
            <a:ext cx="9144000" cy="3951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p:nvPr>
        </p:nvSpPr>
        <p:spPr>
          <a:xfrm>
            <a:off x="1219200" y="1171700"/>
            <a:ext cx="6858000" cy="990600"/>
          </a:xfrm>
        </p:spPr>
        <p:txBody>
          <a:bodyPr anchor="t" anchorCtr="0"/>
          <a:lstStyle>
            <a:lvl1pPr algn="ctr">
              <a:defRPr sz="3200">
                <a:solidFill>
                  <a:schemeClr val="tx1"/>
                </a:solidFill>
                <a:latin typeface="+mj-lt"/>
              </a:defRPr>
            </a:lvl1pPr>
          </a:lstStyle>
          <a:p>
            <a:r>
              <a:rPr kumimoji="0" lang="en-US" smtClean="0"/>
              <a:t>Click to edit Master title style</a:t>
            </a:r>
            <a:endParaRPr kumimoji="0" lang="en-US" dirty="0"/>
          </a:p>
        </p:txBody>
      </p:sp>
      <p:sp>
        <p:nvSpPr>
          <p:cNvPr id="9" name="Subtitle 8"/>
          <p:cNvSpPr>
            <a:spLocks noGrp="1"/>
          </p:cNvSpPr>
          <p:nvPr>
            <p:ph type="subTitle" idx="1"/>
          </p:nvPr>
        </p:nvSpPr>
        <p:spPr>
          <a:xfrm>
            <a:off x="1219200" y="4489094"/>
            <a:ext cx="6858000" cy="533400"/>
          </a:xfrm>
        </p:spPr>
        <p:txBody>
          <a:bodyPr/>
          <a:lstStyle>
            <a:lvl1pPr marL="0" indent="0" algn="r">
              <a:buNone/>
              <a:defRPr sz="2000">
                <a:solidFill>
                  <a:schemeClr val="tx2"/>
                </a:solidFill>
                <a:latin typeface="Avenir Book" charset="0"/>
                <a:ea typeface="Avenir Book" charset="0"/>
                <a:cs typeface="Avenir Book"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321824"/>
            <a:ext cx="8229600" cy="4937760"/>
          </a:xfrm>
        </p:spPr>
        <p:txBody>
          <a:bodyPr/>
          <a:lstStyle>
            <a:lvl1pPr>
              <a:defRPr>
                <a:latin typeface="Garamond" charset="0"/>
                <a:ea typeface="Garamond" charset="0"/>
                <a:cs typeface="Garamond" charset="0"/>
              </a:defRPr>
            </a:lvl1pPr>
            <a:lvl2pPr>
              <a:defRPr>
                <a:latin typeface="Garamond" charset="0"/>
                <a:ea typeface="Garamond" charset="0"/>
                <a:cs typeface="Garamond" charset="0"/>
              </a:defRPr>
            </a:lvl2pPr>
            <a:lvl3pPr>
              <a:defRPr>
                <a:latin typeface="Garamond" charset="0"/>
                <a:ea typeface="Garamond" charset="0"/>
                <a:cs typeface="Garamond" charset="0"/>
              </a:defRPr>
            </a:lvl3pPr>
            <a:lvl4pPr>
              <a:defRPr>
                <a:latin typeface="Garamond" charset="0"/>
                <a:ea typeface="Garamond" charset="0"/>
                <a:cs typeface="Garamond" charset="0"/>
              </a:defRPr>
            </a:lvl4pPr>
            <a:lvl5pPr>
              <a:defRPr>
                <a:latin typeface="Garamond" charset="0"/>
                <a:ea typeface="Garamond" charset="0"/>
                <a:cs typeface="Garamond" charset="0"/>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3" name="Title 2"/>
          <p:cNvSpPr>
            <a:spLocks noGrp="1"/>
          </p:cNvSpPr>
          <p:nvPr>
            <p:ph type="title"/>
          </p:nvPr>
        </p:nvSpPr>
        <p:spPr/>
        <p:txBody>
          <a:bodyPr/>
          <a:lstStyle>
            <a:lvl1pPr algn="l">
              <a:defRPr>
                <a:latin typeface="Avenir Book" charset="0"/>
                <a:ea typeface="Avenir Book" charset="0"/>
                <a:cs typeface="Avenir Book" charset="0"/>
              </a:defRPr>
            </a:lvl1p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fld id="{3CE7C32D-90D5-F143-A9F9-2C2877C5BAD2}" type="datetime1">
              <a:rPr lang="en-US" smtClean="0"/>
              <a:t>8/8/16</a:t>
            </a:fld>
            <a:endParaRPr lang="en-US" dirty="0"/>
          </a:p>
        </p:txBody>
      </p:sp>
      <p:sp>
        <p:nvSpPr>
          <p:cNvPr id="4" name="Slide Number Placeholder 3"/>
          <p:cNvSpPr>
            <a:spLocks noGrp="1"/>
          </p:cNvSpPr>
          <p:nvPr>
            <p:ph type="sldNum" sz="quarter" idx="11"/>
          </p:nvPr>
        </p:nvSpPr>
        <p:spPr/>
        <p:txBody>
          <a:bodyPr/>
          <a:lstStyle/>
          <a:p>
            <a:fld id="{1F7DF5D7-FF41-4BF6-8958-28DFF1DB182D}"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fld id="{8364E323-5834-B148-B613-50F05F0D15B8}" type="datetime1">
              <a:rPr lang="en-US" smtClean="0"/>
              <a:t>8/8/16</a:t>
            </a:fld>
            <a:endParaRPr lang="en-US"/>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p>
            <a:r>
              <a:rPr lang="pl-PL" smtClean="0"/>
              <a:t>POPL 2016</a:t>
            </a:r>
            <a:endParaRPr lang="en-US"/>
          </a:p>
        </p:txBody>
      </p:sp>
      <p:sp>
        <p:nvSpPr>
          <p:cNvPr id="4" name="Slide Number Placeholder 3"/>
          <p:cNvSpPr>
            <a:spLocks noGrp="1"/>
          </p:cNvSpPr>
          <p:nvPr>
            <p:ph type="sldNum" sz="quarter" idx="12"/>
          </p:nvPr>
        </p:nvSpPr>
        <p:spPr>
          <a:xfrm>
            <a:off x="6457950" y="6356350"/>
            <a:ext cx="2057400" cy="365125"/>
          </a:xfrm>
          <a:prstGeom prst="rect">
            <a:avLst/>
          </a:prstGeom>
        </p:spPr>
        <p:txBody>
          <a:bodyPr/>
          <a:lstStyle/>
          <a:p>
            <a:fld id="{EF8D5067-8A16-114E-A4D5-5B3E1F127E30}" type="slidenum">
              <a:rPr lang="en-US" smtClean="0"/>
              <a:t>‹#›</a:t>
            </a:fld>
            <a:endParaRPr lang="en-US"/>
          </a:p>
        </p:txBody>
      </p:sp>
    </p:spTree>
    <p:extLst>
      <p:ext uri="{BB962C8B-B14F-4D97-AF65-F5344CB8AC3E}">
        <p14:creationId xmlns:p14="http://schemas.microsoft.com/office/powerpoint/2010/main" val="12331885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86642"/>
          </a:xfrm>
          <a:prstGeom prst="rect">
            <a:avLst/>
          </a:prstGeom>
        </p:spPr>
        <p:txBody>
          <a:bodyPr vert="horz" anchor="ctr"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1334652"/>
            <a:ext cx="8229600" cy="4910328"/>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r" eaLnBrk="1" latinLnBrk="0" hangingPunct="1">
              <a:defRPr kumimoji="0" sz="1400">
                <a:solidFill>
                  <a:schemeClr val="tx2"/>
                </a:solidFill>
                <a:latin typeface="Garamond"/>
              </a:defRPr>
            </a:lvl1pPr>
          </a:lstStyle>
          <a:p>
            <a:fld id="{5B1BA3F5-BC56-A445-8F92-09766576470D}" type="datetime1">
              <a:rPr lang="en-US" smtClean="0"/>
              <a:t>8/8/16</a:t>
            </a:fld>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Garamond"/>
              </a:defRPr>
            </a:lvl1pPr>
          </a:lstStyle>
          <a:p>
            <a:fld id="{1F7DF5D7-FF41-4BF6-8958-28DFF1DB182D}" type="slidenum">
              <a:rPr lang="en-US" smtClean="0"/>
              <a:pPr/>
              <a:t>‹#›</a:t>
            </a:fld>
            <a:endParaRPr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11" name="Straight Connector 10"/>
          <p:cNvCxnSpPr>
            <a:cxnSpLocks noChangeShapeType="1"/>
          </p:cNvCxnSpPr>
          <p:nvPr userDrawn="1"/>
        </p:nvCxnSpPr>
        <p:spPr bwMode="auto">
          <a:xfrm>
            <a:off x="381000" y="1080697"/>
            <a:ext cx="8382000" cy="1587"/>
          </a:xfrm>
          <a:prstGeom prst="line">
            <a:avLst/>
          </a:prstGeom>
          <a:noFill/>
          <a:ln w="22225">
            <a:solidFill>
              <a:srgbClr val="0F5E90"/>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2" name="Straight Connector 11"/>
          <p:cNvCxnSpPr>
            <a:cxnSpLocks noChangeShapeType="1"/>
          </p:cNvCxnSpPr>
          <p:nvPr userDrawn="1"/>
        </p:nvCxnSpPr>
        <p:spPr bwMode="auto">
          <a:xfrm>
            <a:off x="381000" y="6263005"/>
            <a:ext cx="8382000" cy="1587"/>
          </a:xfrm>
          <a:prstGeom prst="line">
            <a:avLst/>
          </a:prstGeom>
          <a:noFill/>
          <a:ln w="22225">
            <a:solidFill>
              <a:srgbClr val="0F5E90"/>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cxnSp>
    </p:spTree>
  </p:cSld>
  <p:clrMap bg1="lt1" tx1="dk1" bg2="lt2" tx2="dk2" accent1="accent1" accent2="accent2" accent3="accent3" accent4="accent4" accent5="accent5" accent6="accent6" hlink="hlink" folHlink="folHlink"/>
  <p:sldLayoutIdLst>
    <p:sldLayoutId id="2147483685" r:id="rId1"/>
    <p:sldLayoutId id="2147483686" r:id="rId2"/>
    <p:sldLayoutId id="2147483699" r:id="rId3"/>
  </p:sldLayoutIdLst>
  <p:timing>
    <p:tnLst>
      <p:par>
        <p:cTn id="1" dur="indefinite" restart="never" nodeType="tmRoot"/>
      </p:par>
    </p:tnLst>
  </p:timing>
  <p:hf hdr="0" ftr="0"/>
  <p:txStyles>
    <p:titleStyle>
      <a:lvl1pPr algn="l" rtl="0" eaLnBrk="1" latinLnBrk="0" hangingPunct="1">
        <a:spcBef>
          <a:spcPct val="0"/>
        </a:spcBef>
        <a:buNone/>
        <a:defRPr kumimoji="0" sz="3200" kern="1200">
          <a:solidFill>
            <a:schemeClr val="tx2"/>
          </a:solidFill>
          <a:latin typeface="Avenir Book" charset="0"/>
          <a:ea typeface="Avenir Book" charset="0"/>
          <a:cs typeface="Avenir Book" charset="0"/>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venir Book" charset="0"/>
          <a:ea typeface="Avenir Book" charset="0"/>
          <a:cs typeface="Avenir Book"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venir Book" charset="0"/>
          <a:ea typeface="Avenir Book" charset="0"/>
          <a:cs typeface="Avenir Book"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venir Book" charset="0"/>
          <a:ea typeface="Avenir Book" charset="0"/>
          <a:cs typeface="Avenir Book"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venir Book" charset="0"/>
          <a:ea typeface="Avenir Book" charset="0"/>
          <a:cs typeface="Avenir Book"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venir Book" charset="0"/>
          <a:ea typeface="Avenir Book" charset="0"/>
          <a:cs typeface="Avenir Book"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6.tiff"/><Relationship Id="rId5" Type="http://schemas.openxmlformats.org/officeDocument/2006/relationships/image" Target="../media/image27.tiff"/><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0.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213.png"/><Relationship Id="rId5" Type="http://schemas.openxmlformats.org/officeDocument/2006/relationships/image" Target="../media/image30.emf"/><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1.png"/></Relationships>
</file>

<file path=ppt/slides/_rels/slide24.xml.rels><?xml version="1.0" encoding="UTF-8" standalone="yes"?>
<Relationships xmlns="http://schemas.openxmlformats.org/package/2006/relationships"><Relationship Id="rId3" Type="http://schemas.openxmlformats.org/officeDocument/2006/relationships/image" Target="../media/image212.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30.emf"/><Relationship Id="rId5" Type="http://schemas.openxmlformats.org/officeDocument/2006/relationships/image" Target="../media/image212.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emf"/><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30.emf"/><Relationship Id="rId5" Type="http://schemas.openxmlformats.org/officeDocument/2006/relationships/image" Target="../media/image26.png"/><Relationship Id="rId6" Type="http://schemas.openxmlformats.org/officeDocument/2006/relationships/image" Target="../media/image271.png"/><Relationship Id="rId7" Type="http://schemas.openxmlformats.org/officeDocument/2006/relationships/image" Target="../media/image220.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32.png"/><Relationship Id="rId5" Type="http://schemas.openxmlformats.org/officeDocument/2006/relationships/image" Target="../media/image291.png"/><Relationship Id="rId6" Type="http://schemas.openxmlformats.org/officeDocument/2006/relationships/image" Target="../media/image34.png"/><Relationship Id="rId7"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1" Type="http://schemas.openxmlformats.org/officeDocument/2006/relationships/image" Target="../media/image211.png"/><Relationship Id="rId12" Type="http://schemas.openxmlformats.org/officeDocument/2006/relationships/image" Target="../media/image230.png"/><Relationship Id="rId13" Type="http://schemas.openxmlformats.org/officeDocument/2006/relationships/image" Target="../media/image240.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29.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5.png"/><Relationship Id="rId10" Type="http://schemas.openxmlformats.org/officeDocument/2006/relationships/image" Target="../media/image210.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jpeg"/><Relationship Id="rId16" Type="http://schemas.openxmlformats.org/officeDocument/2006/relationships/image" Target="../media/image16.png"/><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11" Type="http://schemas.openxmlformats.org/officeDocument/2006/relationships/image" Target="../media/image211.png"/><Relationship Id="rId12" Type="http://schemas.openxmlformats.org/officeDocument/2006/relationships/image" Target="../media/image230.png"/><Relationship Id="rId13" Type="http://schemas.openxmlformats.org/officeDocument/2006/relationships/image" Target="../media/image240.png"/><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30.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35.png"/><Relationship Id="rId10" Type="http://schemas.openxmlformats.org/officeDocument/2006/relationships/image" Target="../media/image250.png"/></Relationships>
</file>

<file path=ppt/slides/_rels/slide31.xml.rels><?xml version="1.0" encoding="UTF-8" standalone="yes"?>
<Relationships xmlns="http://schemas.openxmlformats.org/package/2006/relationships"><Relationship Id="rId11" Type="http://schemas.openxmlformats.org/officeDocument/2006/relationships/image" Target="../media/image211.png"/><Relationship Id="rId12" Type="http://schemas.openxmlformats.org/officeDocument/2006/relationships/image" Target="../media/image230.png"/><Relationship Id="rId13" Type="http://schemas.openxmlformats.org/officeDocument/2006/relationships/image" Target="../media/image260.png"/><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31.xml"/><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35.png"/><Relationship Id="rId10" Type="http://schemas.openxmlformats.org/officeDocument/2006/relationships/image" Target="../media/image250.png"/></Relationships>
</file>

<file path=ppt/slides/_rels/slide32.xml.rels><?xml version="1.0" encoding="UTF-8" standalone="yes"?>
<Relationships xmlns="http://schemas.openxmlformats.org/package/2006/relationships"><Relationship Id="rId11" Type="http://schemas.openxmlformats.org/officeDocument/2006/relationships/image" Target="../media/image211.png"/><Relationship Id="rId12" Type="http://schemas.openxmlformats.org/officeDocument/2006/relationships/image" Target="../media/image230.png"/><Relationship Id="rId13" Type="http://schemas.openxmlformats.org/officeDocument/2006/relationships/image" Target="../media/image260.png"/><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32.xml"/><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36.png"/><Relationship Id="rId10" Type="http://schemas.openxmlformats.org/officeDocument/2006/relationships/image" Target="../media/image250.png"/></Relationships>
</file>

<file path=ppt/slides/_rels/slide33.xml.rels><?xml version="1.0" encoding="UTF-8" standalone="yes"?>
<Relationships xmlns="http://schemas.openxmlformats.org/package/2006/relationships"><Relationship Id="rId11" Type="http://schemas.openxmlformats.org/officeDocument/2006/relationships/image" Target="../media/image320.png"/><Relationship Id="rId12" Type="http://schemas.openxmlformats.org/officeDocument/2006/relationships/image" Target="../media/image290.png"/><Relationship Id="rId13" Type="http://schemas.openxmlformats.org/officeDocument/2006/relationships/image" Target="../media/image211.png"/><Relationship Id="rId14" Type="http://schemas.openxmlformats.org/officeDocument/2006/relationships/image" Target="../media/image230.png"/><Relationship Id="rId15" Type="http://schemas.openxmlformats.org/officeDocument/2006/relationships/image" Target="../media/image260.png"/><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33.xml"/><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9" Type="http://schemas.openxmlformats.org/officeDocument/2006/relationships/image" Target="../media/image36.png"/><Relationship Id="rId10" Type="http://schemas.openxmlformats.org/officeDocument/2006/relationships/image" Target="../media/image29.png"/></Relationships>
</file>

<file path=ppt/slides/_rels/slide34.xml.rels><?xml version="1.0" encoding="UTF-8" standalone="yes"?>
<Relationships xmlns="http://schemas.openxmlformats.org/package/2006/relationships"><Relationship Id="rId11" Type="http://schemas.microsoft.com/office/2007/relationships/diagramDrawing" Target="../diagrams/drawing6.xml"/><Relationship Id="rId12" Type="http://schemas.openxmlformats.org/officeDocument/2006/relationships/image" Target="../media/image36.png"/><Relationship Id="rId14" Type="http://schemas.openxmlformats.org/officeDocument/2006/relationships/image" Target="../media/image290.png"/><Relationship Id="rId15" Type="http://schemas.openxmlformats.org/officeDocument/2006/relationships/image" Target="../media/image29.png"/><Relationship Id="rId16" Type="http://schemas.openxmlformats.org/officeDocument/2006/relationships/image" Target="../media/image320.png"/><Relationship Id="rId1" Type="http://schemas.openxmlformats.org/officeDocument/2006/relationships/tags" Target="../tags/tag13.xml"/><Relationship Id="rId2" Type="http://schemas.openxmlformats.org/officeDocument/2006/relationships/slideLayout" Target="../slideLayouts/slideLayout2.xml"/><Relationship Id="rId3" Type="http://schemas.openxmlformats.org/officeDocument/2006/relationships/notesSlide" Target="../notesSlides/notesSlide34.xml"/><Relationship Id="rId4" Type="http://schemas.openxmlformats.org/officeDocument/2006/relationships/image" Target="../media/image211.png"/><Relationship Id="rId5" Type="http://schemas.openxmlformats.org/officeDocument/2006/relationships/image" Target="../media/image230.png"/><Relationship Id="rId6" Type="http://schemas.openxmlformats.org/officeDocument/2006/relationships/image" Target="../media/image300.png"/><Relationship Id="rId7" Type="http://schemas.openxmlformats.org/officeDocument/2006/relationships/diagramData" Target="../diagrams/data6.xml"/><Relationship Id="rId8" Type="http://schemas.openxmlformats.org/officeDocument/2006/relationships/diagramLayout" Target="../diagrams/layout6.xml"/><Relationship Id="rId9" Type="http://schemas.openxmlformats.org/officeDocument/2006/relationships/diagramQuickStyle" Target="../diagrams/quickStyle6.xml"/><Relationship Id="rId10" Type="http://schemas.openxmlformats.org/officeDocument/2006/relationships/diagramColors" Target="../diagrams/colors6.xml"/></Relationships>
</file>

<file path=ppt/slides/_rels/slide35.xml.rels><?xml version="1.0" encoding="UTF-8" standalone="yes"?>
<Relationships xmlns="http://schemas.openxmlformats.org/package/2006/relationships"><Relationship Id="rId11" Type="http://schemas.microsoft.com/office/2007/relationships/diagramDrawing" Target="../diagrams/drawing7.xml"/><Relationship Id="rId12" Type="http://schemas.openxmlformats.org/officeDocument/2006/relationships/image" Target="../media/image36.png"/><Relationship Id="rId14" Type="http://schemas.openxmlformats.org/officeDocument/2006/relationships/image" Target="../media/image290.png"/><Relationship Id="rId15" Type="http://schemas.openxmlformats.org/officeDocument/2006/relationships/image" Target="../media/image320.png"/><Relationship Id="rId16" Type="http://schemas.openxmlformats.org/officeDocument/2006/relationships/image" Target="../media/image28.png"/><Relationship Id="rId17" Type="http://schemas.openxmlformats.org/officeDocument/2006/relationships/image" Target="../media/image29.png"/><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35.xml"/><Relationship Id="rId4" Type="http://schemas.openxmlformats.org/officeDocument/2006/relationships/image" Target="../media/image211.png"/><Relationship Id="rId5" Type="http://schemas.openxmlformats.org/officeDocument/2006/relationships/image" Target="../media/image230.png"/><Relationship Id="rId6" Type="http://schemas.openxmlformats.org/officeDocument/2006/relationships/image" Target="../media/image300.png"/><Relationship Id="rId7" Type="http://schemas.openxmlformats.org/officeDocument/2006/relationships/diagramData" Target="../diagrams/data7.xml"/><Relationship Id="rId8" Type="http://schemas.openxmlformats.org/officeDocument/2006/relationships/diagramLayout" Target="../diagrams/layout7.xml"/><Relationship Id="rId9" Type="http://schemas.openxmlformats.org/officeDocument/2006/relationships/diagramQuickStyle" Target="../diagrams/quickStyle7.xml"/><Relationship Id="rId10" Type="http://schemas.openxmlformats.org/officeDocument/2006/relationships/diagramColors" Target="../diagrams/colors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30.png"/><Relationship Id="rId7" Type="http://schemas.openxmlformats.org/officeDocument/2006/relationships/image" Target="../media/image340.png"/><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330.png"/><Relationship Id="rId5" Type="http://schemas.openxmlformats.org/officeDocument/2006/relationships/image" Target="../media/image340.png"/><Relationship Id="rId6" Type="http://schemas.openxmlformats.org/officeDocument/2006/relationships/image" Target="../media/image370.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image" Target="../media/image41.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42.png"/><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1" Type="http://schemas.openxmlformats.org/officeDocument/2006/relationships/diagramColors" Target="../diagrams/colors8.xml"/><Relationship Id="rId12" Type="http://schemas.microsoft.com/office/2007/relationships/diagramDrawing" Target="../diagrams/drawing8.xml"/><Relationship Id="rId13"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4.tiff"/><Relationship Id="rId4" Type="http://schemas.openxmlformats.org/officeDocument/2006/relationships/image" Target="../media/image45.tiff"/><Relationship Id="rId5" Type="http://schemas.openxmlformats.org/officeDocument/2006/relationships/image" Target="../media/image211.png"/><Relationship Id="rId6" Type="http://schemas.openxmlformats.org/officeDocument/2006/relationships/image" Target="../media/image230.png"/><Relationship Id="rId7" Type="http://schemas.openxmlformats.org/officeDocument/2006/relationships/image" Target="../media/image300.png"/><Relationship Id="rId8" Type="http://schemas.openxmlformats.org/officeDocument/2006/relationships/diagramData" Target="../diagrams/data8.xml"/><Relationship Id="rId9" Type="http://schemas.openxmlformats.org/officeDocument/2006/relationships/diagramLayout" Target="../diagrams/layout8.xml"/><Relationship Id="rId10" Type="http://schemas.openxmlformats.org/officeDocument/2006/relationships/diagramQuickStyle" Target="../diagrams/quickStyle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49.tiff"/><Relationship Id="rId5"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tablox.org/" TargetMode="External"/><Relationship Id="rId3" Type="http://schemas.openxmlformats.org/officeDocument/2006/relationships/hyperlink" Target="http://nichrome.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0.png"/><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tif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62737" y="1918543"/>
            <a:ext cx="7995666" cy="1288083"/>
          </a:xfrm>
        </p:spPr>
        <p:txBody>
          <a:bodyPr>
            <a:noAutofit/>
          </a:bodyPr>
          <a:lstStyle/>
          <a:p>
            <a:r>
              <a:rPr lang="en-US" sz="4400" dirty="0">
                <a:solidFill>
                  <a:schemeClr val="tx1">
                    <a:lumMod val="75000"/>
                    <a:lumOff val="25000"/>
                  </a:schemeClr>
                </a:solidFill>
                <a:latin typeface="Abadi MT Condensed Extra Bold" charset="0"/>
                <a:ea typeface="Abadi MT Condensed Extra Bold" charset="0"/>
                <a:cs typeface="Abadi MT Condensed Extra Bold" charset="0"/>
              </a:rPr>
              <a:t>A Declarative Approach to Leverage </a:t>
            </a:r>
            <a:r>
              <a:rPr lang="en-US" sz="4400" dirty="0" smtClean="0">
                <a:solidFill>
                  <a:schemeClr val="tx1">
                    <a:lumMod val="75000"/>
                    <a:lumOff val="25000"/>
                  </a:schemeClr>
                </a:solidFill>
                <a:latin typeface="Abadi MT Condensed Extra Bold" charset="0"/>
                <a:ea typeface="Abadi MT Condensed Extra Bold" charset="0"/>
                <a:cs typeface="Abadi MT Condensed Extra Bold" charset="0"/>
              </a:rPr>
              <a:t>“Big Code” </a:t>
            </a:r>
            <a:r>
              <a:rPr lang="en-US" sz="4400" dirty="0">
                <a:solidFill>
                  <a:schemeClr val="tx1">
                    <a:lumMod val="75000"/>
                    <a:lumOff val="25000"/>
                  </a:schemeClr>
                </a:solidFill>
                <a:latin typeface="Abadi MT Condensed Extra Bold" charset="0"/>
                <a:ea typeface="Abadi MT Condensed Extra Bold" charset="0"/>
                <a:cs typeface="Abadi MT Condensed Extra Bold" charset="0"/>
              </a:rPr>
              <a:t>for Program Reasoning</a:t>
            </a:r>
            <a:endParaRPr lang="en-US" sz="4400" b="1" dirty="0">
              <a:solidFill>
                <a:schemeClr val="tx1">
                  <a:lumMod val="75000"/>
                  <a:lumOff val="25000"/>
                </a:schemeClr>
              </a:solidFill>
              <a:latin typeface="Abadi MT Condensed Light" charset="0"/>
              <a:ea typeface="Abadi MT Condensed Light" charset="0"/>
              <a:cs typeface="Abadi MT Condensed Light" charset="0"/>
            </a:endParaRPr>
          </a:p>
        </p:txBody>
      </p:sp>
      <p:sp>
        <p:nvSpPr>
          <p:cNvPr id="10" name="Title 2"/>
          <p:cNvSpPr txBox="1">
            <a:spLocks/>
          </p:cNvSpPr>
          <p:nvPr/>
        </p:nvSpPr>
        <p:spPr>
          <a:xfrm>
            <a:off x="-11430" y="4274377"/>
            <a:ext cx="9144000" cy="1212025"/>
          </a:xfrm>
          <a:prstGeom prst="rect">
            <a:avLst/>
          </a:prstGeom>
        </p:spPr>
        <p:txBody>
          <a:bodyPr vert="horz" anchor="ctr" anchorCtr="0">
            <a:noAutofit/>
          </a:bodyPr>
          <a:lstStyle>
            <a:lvl1pPr algn="ctr" rtl="0" eaLnBrk="1" latinLnBrk="0" hangingPunct="1">
              <a:spcBef>
                <a:spcPct val="0"/>
              </a:spcBef>
              <a:buNone/>
              <a:defRPr kumimoji="0" sz="3200" kern="1200">
                <a:solidFill>
                  <a:schemeClr val="tx1"/>
                </a:solidFill>
                <a:latin typeface="+mj-lt"/>
                <a:ea typeface="+mj-ea"/>
                <a:cs typeface="+mj-cs"/>
              </a:defRPr>
            </a:lvl1pPr>
          </a:lstStyle>
          <a:p>
            <a:r>
              <a:rPr lang="en-US" sz="3000" dirty="0" smtClean="0">
                <a:latin typeface="Avenir Book" charset="0"/>
                <a:ea typeface="Avenir Book" charset="0"/>
                <a:cs typeface="Avenir Book" charset="0"/>
              </a:rPr>
              <a:t>Xin Zhang   </a:t>
            </a:r>
            <a:r>
              <a:rPr lang="en-US" sz="3000" dirty="0" smtClean="0">
                <a:solidFill>
                  <a:srgbClr val="7030A0"/>
                </a:solidFill>
                <a:latin typeface="Avenir Book" charset="0"/>
                <a:ea typeface="Avenir Book" charset="0"/>
                <a:cs typeface="Avenir Book" charset="0"/>
              </a:rPr>
              <a:t>Georgia Tech</a:t>
            </a:r>
          </a:p>
        </p:txBody>
      </p:sp>
      <p:sp>
        <p:nvSpPr>
          <p:cNvPr id="2" name="TextBox 1"/>
          <p:cNvSpPr txBox="1"/>
          <p:nvPr/>
        </p:nvSpPr>
        <p:spPr>
          <a:xfrm>
            <a:off x="562737" y="5248894"/>
            <a:ext cx="7995666" cy="707886"/>
          </a:xfrm>
          <a:prstGeom prst="rect">
            <a:avLst/>
          </a:prstGeom>
          <a:noFill/>
        </p:spPr>
        <p:txBody>
          <a:bodyPr wrap="square" rtlCol="0">
            <a:spAutoFit/>
          </a:bodyPr>
          <a:lstStyle/>
          <a:p>
            <a:pPr algn="ctr"/>
            <a:r>
              <a:rPr lang="en-US" sz="2000" dirty="0" smtClean="0"/>
              <a:t>Joint work with </a:t>
            </a:r>
            <a:r>
              <a:rPr lang="en-US" sz="2000" dirty="0" err="1"/>
              <a:t>Radu</a:t>
            </a:r>
            <a:r>
              <a:rPr lang="en-US" sz="2000" dirty="0"/>
              <a:t> </a:t>
            </a:r>
            <a:r>
              <a:rPr lang="en-US" sz="2000" dirty="0" err="1"/>
              <a:t>Grigore</a:t>
            </a:r>
            <a:r>
              <a:rPr lang="en-US" sz="2000" dirty="0"/>
              <a:t>,</a:t>
            </a:r>
            <a:r>
              <a:rPr lang="en-US" sz="2000" dirty="0" smtClean="0"/>
              <a:t> Aditya Kamath,</a:t>
            </a:r>
            <a:r>
              <a:rPr lang="en-US" sz="2000" b="1" dirty="0"/>
              <a:t> </a:t>
            </a:r>
            <a:r>
              <a:rPr lang="en-US" sz="2000" dirty="0" err="1"/>
              <a:t>Sulekha</a:t>
            </a:r>
            <a:r>
              <a:rPr lang="en-US" sz="2000" dirty="0"/>
              <a:t> </a:t>
            </a:r>
            <a:r>
              <a:rPr lang="en-US" sz="2000" dirty="0" smtClean="0"/>
              <a:t>Kulkarni, Ravi </a:t>
            </a:r>
            <a:r>
              <a:rPr lang="en-US" sz="2000" dirty="0" err="1" smtClean="0"/>
              <a:t>Mangal</a:t>
            </a:r>
            <a:r>
              <a:rPr lang="en-US" sz="2000" dirty="0" smtClean="0"/>
              <a:t>, </a:t>
            </a:r>
            <a:r>
              <a:rPr lang="en-US" sz="2000" dirty="0" err="1" smtClean="0"/>
              <a:t>Mayur</a:t>
            </a:r>
            <a:r>
              <a:rPr lang="en-US" sz="2000" dirty="0" smtClean="0"/>
              <a:t> </a:t>
            </a:r>
            <a:r>
              <a:rPr lang="en-US" sz="2000" dirty="0" err="1" smtClean="0"/>
              <a:t>Naik</a:t>
            </a:r>
            <a:r>
              <a:rPr lang="en-US" sz="2000" dirty="0" smtClean="0"/>
              <a:t>, Aditya Nori, and </a:t>
            </a:r>
            <a:r>
              <a:rPr lang="en-US" sz="2000" dirty="0" err="1" smtClean="0"/>
              <a:t>Hongseok</a:t>
            </a:r>
            <a:r>
              <a:rPr lang="en-US" sz="2000" dirty="0" smtClean="0"/>
              <a:t> Yang</a:t>
            </a:r>
            <a:endParaRPr lang="en-US" sz="2000" dirty="0"/>
          </a:p>
        </p:txBody>
      </p:sp>
    </p:spTree>
    <p:extLst>
      <p:ext uri="{BB962C8B-B14F-4D97-AF65-F5344CB8AC3E}">
        <p14:creationId xmlns:p14="http://schemas.microsoft.com/office/powerpoint/2010/main" val="2607206628"/>
      </p:ext>
    </p:extLst>
  </p:cSld>
  <p:clrMapOvr>
    <a:masterClrMapping/>
  </p:clrMapOvr>
  <mc:AlternateContent xmlns:mc="http://schemas.openxmlformats.org/markup-compatibility/2006" xmlns:p14="http://schemas.microsoft.com/office/powerpoint/2010/main">
    <mc:Choice Requires="p14">
      <p:transition spd="slow" p14:dur="2000" advTm="2382"/>
    </mc:Choice>
    <mc:Fallback xmlns:mv="urn:schemas-microsoft-com:mac:vml" xmlns="">
      <mp:transition xmlns:mp="http://schemas.microsoft.com/office/mac/powerpoint/2008/main" spd="slow" advTm="238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Use-Case: Abstraction Refinement</a:t>
            </a:r>
            <a:endParaRPr lang="en-US" dirty="0"/>
          </a:p>
        </p:txBody>
      </p:sp>
      <p:sp>
        <p:nvSpPr>
          <p:cNvPr id="4" name="Date Placeholder 3"/>
          <p:cNvSpPr>
            <a:spLocks noGrp="1"/>
          </p:cNvSpPr>
          <p:nvPr>
            <p:ph type="dt" sz="half" idx="10"/>
          </p:nvPr>
        </p:nvSpPr>
        <p:spPr/>
        <p:txBody>
          <a:bodyPr/>
          <a:lstStyle/>
          <a:p>
            <a:fld id="{D2478407-11C5-094A-80E4-63DB4EC58142}"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10</a:t>
            </a:fld>
            <a:endParaRPr lang="en-US" dirty="0"/>
          </a:p>
        </p:txBody>
      </p:sp>
      <p:sp>
        <p:nvSpPr>
          <p:cNvPr id="6" name="TextBox 5"/>
          <p:cNvSpPr txBox="1"/>
          <p:nvPr/>
        </p:nvSpPr>
        <p:spPr>
          <a:xfrm>
            <a:off x="612648" y="5102327"/>
            <a:ext cx="7931269" cy="738664"/>
          </a:xfrm>
          <a:prstGeom prst="rect">
            <a:avLst/>
          </a:prstGeom>
          <a:solidFill>
            <a:schemeClr val="accent2">
              <a:lumMod val="40000"/>
              <a:lumOff val="60000"/>
            </a:schemeClr>
          </a:solidFill>
          <a:ln>
            <a:noFill/>
          </a:ln>
        </p:spPr>
        <p:txBody>
          <a:bodyPr wrap="square" rtlCol="0">
            <a:spAutoFit/>
          </a:bodyPr>
          <a:lstStyle/>
          <a:p>
            <a:pPr algn="ctr"/>
            <a:r>
              <a:rPr lang="en-US" sz="2100" dirty="0" smtClean="0">
                <a:solidFill>
                  <a:srgbClr val="7030A0"/>
                </a:solidFill>
              </a:rPr>
              <a:t>Xin Zhang, Ravi </a:t>
            </a:r>
            <a:r>
              <a:rPr lang="en-US" sz="2100" dirty="0" err="1" smtClean="0">
                <a:solidFill>
                  <a:srgbClr val="7030A0"/>
                </a:solidFill>
              </a:rPr>
              <a:t>Mangal</a:t>
            </a:r>
            <a:r>
              <a:rPr lang="en-US" sz="2100" dirty="0" smtClean="0">
                <a:solidFill>
                  <a:srgbClr val="7030A0"/>
                </a:solidFill>
              </a:rPr>
              <a:t>, </a:t>
            </a:r>
            <a:r>
              <a:rPr lang="en-US" sz="2100" dirty="0" err="1" smtClean="0">
                <a:solidFill>
                  <a:srgbClr val="7030A0"/>
                </a:solidFill>
              </a:rPr>
              <a:t>Radu</a:t>
            </a:r>
            <a:r>
              <a:rPr lang="en-US" sz="2100" dirty="0" smtClean="0">
                <a:solidFill>
                  <a:srgbClr val="7030A0"/>
                </a:solidFill>
              </a:rPr>
              <a:t> </a:t>
            </a:r>
            <a:r>
              <a:rPr lang="en-US" sz="2100" dirty="0" err="1" smtClean="0">
                <a:solidFill>
                  <a:srgbClr val="7030A0"/>
                </a:solidFill>
              </a:rPr>
              <a:t>Grigore</a:t>
            </a:r>
            <a:r>
              <a:rPr lang="en-US" sz="2100" dirty="0" smtClean="0">
                <a:solidFill>
                  <a:srgbClr val="7030A0"/>
                </a:solidFill>
              </a:rPr>
              <a:t>, Mayur Naik, and </a:t>
            </a:r>
            <a:r>
              <a:rPr lang="en-US" sz="2100" dirty="0" err="1" smtClean="0">
                <a:solidFill>
                  <a:srgbClr val="7030A0"/>
                </a:solidFill>
              </a:rPr>
              <a:t>Hongseok</a:t>
            </a:r>
            <a:r>
              <a:rPr lang="en-US" sz="2100" dirty="0" smtClean="0">
                <a:solidFill>
                  <a:srgbClr val="7030A0"/>
                </a:solidFill>
              </a:rPr>
              <a:t> Yang.</a:t>
            </a:r>
            <a:r>
              <a:rPr lang="en-US" sz="2100" dirty="0"/>
              <a:t/>
            </a:r>
            <a:br>
              <a:rPr lang="en-US" sz="2100" dirty="0"/>
            </a:br>
            <a:r>
              <a:rPr lang="en-US" sz="2100" dirty="0" smtClean="0"/>
              <a:t>On Abstraction Refinement for Program Analyses in </a:t>
            </a:r>
            <a:r>
              <a:rPr lang="en-US" sz="2100" dirty="0" err="1" smtClean="0"/>
              <a:t>Datalog</a:t>
            </a:r>
            <a:r>
              <a:rPr lang="en-US" sz="2100" dirty="0" smtClean="0"/>
              <a:t>.  </a:t>
            </a:r>
            <a:r>
              <a:rPr lang="en-US" sz="2100" dirty="0" smtClean="0">
                <a:solidFill>
                  <a:schemeClr val="accent5">
                    <a:lumMod val="50000"/>
                  </a:schemeClr>
                </a:solidFill>
              </a:rPr>
              <a:t>PLDI 2014</a:t>
            </a:r>
            <a:endParaRPr lang="en-US" sz="2100" dirty="0">
              <a:solidFill>
                <a:schemeClr val="accent5">
                  <a:lumMod val="50000"/>
                </a:schemeClr>
              </a:solidFill>
            </a:endParaRPr>
          </a:p>
        </p:txBody>
      </p:sp>
      <p:sp>
        <p:nvSpPr>
          <p:cNvPr id="15" name="Rounded Rectangle 14"/>
          <p:cNvSpPr/>
          <p:nvPr/>
        </p:nvSpPr>
        <p:spPr>
          <a:xfrm>
            <a:off x="419038" y="2561914"/>
            <a:ext cx="8267762" cy="1543918"/>
          </a:xfrm>
          <a:prstGeom prst="roundRect">
            <a:avLst/>
          </a:prstGeom>
          <a:solidFill>
            <a:schemeClr val="accent6">
              <a:lumMod val="20000"/>
              <a:lumOff val="8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dirty="0">
                <a:solidFill>
                  <a:schemeClr val="tx1"/>
                </a:solidFill>
              </a:rPr>
              <a:t>Learning Optimum Abstractions Across Analysis Runs </a:t>
            </a:r>
          </a:p>
        </p:txBody>
      </p:sp>
    </p:spTree>
    <p:extLst>
      <p:ext uri="{BB962C8B-B14F-4D97-AF65-F5344CB8AC3E}">
        <p14:creationId xmlns:p14="http://schemas.microsoft.com/office/powerpoint/2010/main" val="1006995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Example: Pointer Analysis</a:t>
            </a:r>
            <a:endParaRPr lang="en-US" dirty="0"/>
          </a:p>
        </p:txBody>
      </p:sp>
      <p:sp>
        <p:nvSpPr>
          <p:cNvPr id="7" name="Date Placeholder 6"/>
          <p:cNvSpPr>
            <a:spLocks noGrp="1"/>
          </p:cNvSpPr>
          <p:nvPr>
            <p:ph type="dt" sz="half" idx="10"/>
          </p:nvPr>
        </p:nvSpPr>
        <p:spPr>
          <a:xfrm>
            <a:off x="6400800" y="6356350"/>
            <a:ext cx="2289048" cy="365760"/>
          </a:xfrm>
        </p:spPr>
        <p:txBody>
          <a:bodyPr/>
          <a:lstStyle/>
          <a:p>
            <a:fld id="{BA57742F-6A24-A045-9619-02F44D2140D8}" type="datetime1">
              <a:rPr lang="en-US" smtClean="0"/>
              <a:t>8/8/16</a:t>
            </a:fld>
            <a:endParaRPr lang="en-US" dirty="0"/>
          </a:p>
        </p:txBody>
      </p:sp>
      <p:grpSp>
        <p:nvGrpSpPr>
          <p:cNvPr id="3" name="Group 2"/>
          <p:cNvGrpSpPr/>
          <p:nvPr/>
        </p:nvGrpSpPr>
        <p:grpSpPr>
          <a:xfrm>
            <a:off x="771008" y="1775230"/>
            <a:ext cx="7601983" cy="2704139"/>
            <a:chOff x="774308" y="1381334"/>
            <a:chExt cx="7601983" cy="2704139"/>
          </a:xfrm>
        </p:grpSpPr>
        <p:sp>
          <p:nvSpPr>
            <p:cNvPr id="24" name="TextBox 23"/>
            <p:cNvSpPr txBox="1"/>
            <p:nvPr/>
          </p:nvSpPr>
          <p:spPr>
            <a:xfrm>
              <a:off x="850662" y="1451674"/>
              <a:ext cx="3767286" cy="2554545"/>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f</a:t>
              </a:r>
              <a:r>
                <a:rPr lang="en-US" sz="2000" dirty="0" smtClean="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v1</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new </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v2</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id1(</a:t>
              </a:r>
              <a:r>
                <a:rPr lang="en-US" sz="2000" dirty="0">
                  <a:solidFill>
                    <a:srgbClr val="FF0000"/>
                  </a:solidFill>
                  <a:latin typeface="Courier New" panose="02070309020205020404" pitchFamily="49" charset="0"/>
                  <a:cs typeface="Courier New" panose="02070309020205020404" pitchFamily="49" charset="0"/>
                </a:rPr>
                <a:t>v1</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v3</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id2(</a:t>
              </a:r>
              <a:r>
                <a:rPr lang="en-US" sz="2000" dirty="0">
                  <a:solidFill>
                    <a:srgbClr val="FF0000"/>
                  </a:solidFill>
                  <a:latin typeface="Courier New" panose="02070309020205020404" pitchFamily="49" charset="0"/>
                  <a:cs typeface="Courier New" panose="02070309020205020404" pitchFamily="49" charset="0"/>
                </a:rPr>
                <a:t>v2</a:t>
              </a:r>
              <a:r>
                <a:rPr lang="en-US" sz="2000" dirty="0" smtClean="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assert</a:t>
              </a:r>
              <a:r>
                <a:rPr lang="en-US" sz="2000" dirty="0" smtClean="0">
                  <a:latin typeface="Courier New" panose="02070309020205020404" pitchFamily="49" charset="0"/>
                  <a:cs typeface="Courier New" panose="02070309020205020404" pitchFamily="49" charset="0"/>
                </a:rPr>
                <a:t>(</a:t>
              </a:r>
              <a:r>
                <a:rPr lang="en-US" sz="2000" dirty="0" smtClean="0">
                  <a:solidFill>
                    <a:srgbClr val="FF0000"/>
                  </a:solidFill>
                  <a:latin typeface="Courier New" panose="02070309020205020404" pitchFamily="49" charset="0"/>
                  <a:cs typeface="Courier New" panose="02070309020205020404" pitchFamily="49" charset="0"/>
                </a:rPr>
                <a:t>v3 </a:t>
              </a:r>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v1</a:t>
              </a:r>
              <a:r>
                <a:rPr lang="en-US" sz="2000"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q1</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id1(v</a:t>
              </a:r>
              <a:r>
                <a:rPr lang="en-US" sz="2000" dirty="0" smtClean="0">
                  <a:latin typeface="Courier New" panose="02070309020205020404" pitchFamily="49" charset="0"/>
                  <a:cs typeface="Courier New" panose="02070309020205020404" pitchFamily="49" charset="0"/>
                </a:rPr>
                <a:t>){ return v }</a:t>
              </a:r>
              <a:endParaRPr lang="en-US" sz="2000" dirty="0">
                <a:latin typeface="Courier New" panose="02070309020205020404" pitchFamily="49" charset="0"/>
                <a:cs typeface="Courier New" panose="02070309020205020404" pitchFamily="49" charset="0"/>
              </a:endParaRPr>
            </a:p>
          </p:txBody>
        </p:sp>
        <p:sp>
          <p:nvSpPr>
            <p:cNvPr id="25" name="TextBox 24"/>
            <p:cNvSpPr txBox="1"/>
            <p:nvPr/>
          </p:nvSpPr>
          <p:spPr>
            <a:xfrm>
              <a:off x="4792778" y="1451674"/>
              <a:ext cx="3583513" cy="2554545"/>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g</a:t>
              </a:r>
              <a:r>
                <a:rPr lang="en-US" sz="2000" dirty="0" smtClean="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r>
                <a:rPr lang="en-US" sz="2000" dirty="0" smtClean="0">
                  <a:solidFill>
                    <a:srgbClr val="0070C0"/>
                  </a:solidFill>
                  <a:latin typeface="Courier New" panose="02070309020205020404" pitchFamily="49" charset="0"/>
                  <a:cs typeface="Courier New" panose="02070309020205020404" pitchFamily="49" charset="0"/>
                </a:rPr>
                <a:t>v4</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new </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  </a:t>
              </a:r>
              <a:r>
                <a:rPr lang="en-US" sz="2000" dirty="0" smtClean="0">
                  <a:solidFill>
                    <a:srgbClr val="0070C0"/>
                  </a:solidFill>
                  <a:latin typeface="Courier New" panose="02070309020205020404" pitchFamily="49" charset="0"/>
                  <a:cs typeface="Courier New" panose="02070309020205020404" pitchFamily="49" charset="0"/>
                </a:rPr>
                <a:t>v5</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id1(</a:t>
              </a:r>
              <a:r>
                <a:rPr lang="en-US" sz="2000" dirty="0">
                  <a:solidFill>
                    <a:srgbClr val="0070C0"/>
                  </a:solidFill>
                  <a:latin typeface="Courier New" panose="02070309020205020404" pitchFamily="49" charset="0"/>
                  <a:cs typeface="Courier New" panose="02070309020205020404" pitchFamily="49" charset="0"/>
                </a:rPr>
                <a:t>v4</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  </a:t>
              </a:r>
              <a:r>
                <a:rPr lang="en-US" sz="2000" dirty="0" smtClean="0">
                  <a:solidFill>
                    <a:srgbClr val="0070C0"/>
                  </a:solidFill>
                  <a:latin typeface="Courier New" panose="02070309020205020404" pitchFamily="49" charset="0"/>
                  <a:cs typeface="Courier New" panose="02070309020205020404" pitchFamily="49" charset="0"/>
                </a:rPr>
                <a:t>v6</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id2(</a:t>
              </a:r>
              <a:r>
                <a:rPr lang="en-US" sz="2000" dirty="0">
                  <a:solidFill>
                    <a:srgbClr val="0070C0"/>
                  </a:solidFill>
                  <a:latin typeface="Courier New" panose="02070309020205020404" pitchFamily="49" charset="0"/>
                  <a:cs typeface="Courier New" panose="02070309020205020404" pitchFamily="49" charset="0"/>
                </a:rPr>
                <a:t>v5</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assert</a:t>
              </a:r>
              <a:r>
                <a:rPr lang="en-US" sz="2000" dirty="0" smtClean="0">
                  <a:latin typeface="Courier New" panose="02070309020205020404" pitchFamily="49" charset="0"/>
                  <a:cs typeface="Courier New" panose="02070309020205020404" pitchFamily="49" charset="0"/>
                </a:rPr>
                <a:t>(</a:t>
              </a:r>
              <a:r>
                <a:rPr lang="en-US" sz="2000" dirty="0" smtClean="0">
                  <a:solidFill>
                    <a:srgbClr val="0070C0"/>
                  </a:solidFill>
                  <a:latin typeface="Courier New" panose="02070309020205020404" pitchFamily="49" charset="0"/>
                  <a:cs typeface="Courier New" panose="02070309020205020404" pitchFamily="49" charset="0"/>
                </a:rPr>
                <a:t>v6 </a:t>
              </a:r>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v1</a:t>
              </a:r>
              <a:r>
                <a:rPr lang="en-US" sz="2000" dirty="0" smtClean="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q2</a:t>
              </a:r>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id2(v</a:t>
              </a:r>
              <a:r>
                <a:rPr lang="en-US" sz="2000" dirty="0" smtClean="0">
                  <a:latin typeface="Courier New" panose="02070309020205020404" pitchFamily="49" charset="0"/>
                  <a:cs typeface="Courier New" panose="02070309020205020404" pitchFamily="49" charset="0"/>
                </a:rPr>
                <a:t>){ return v</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2" name="Rectangle 1"/>
            <p:cNvSpPr/>
            <p:nvPr/>
          </p:nvSpPr>
          <p:spPr>
            <a:xfrm>
              <a:off x="774308" y="1381334"/>
              <a:ext cx="7525629" cy="2704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43380" y="3128736"/>
            <a:ext cx="391160" cy="320040"/>
          </a:xfrm>
          <a:prstGeom prst="rect">
            <a:avLst/>
          </a:prstGeom>
        </p:spPr>
      </p:pic>
      <p:pic>
        <p:nvPicPr>
          <p:cNvPr id="9" name="Picture 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60062" y="3110142"/>
            <a:ext cx="340977" cy="320040"/>
          </a:xfrm>
          <a:prstGeom prst="rect">
            <a:avLst/>
          </a:prstGeom>
        </p:spPr>
      </p:pic>
      <p:sp>
        <p:nvSpPr>
          <p:cNvPr id="4" name="Slide Number Placeholder 3"/>
          <p:cNvSpPr>
            <a:spLocks noGrp="1"/>
          </p:cNvSpPr>
          <p:nvPr>
            <p:ph type="sldNum" sz="quarter" idx="11"/>
          </p:nvPr>
        </p:nvSpPr>
        <p:spPr/>
        <p:txBody>
          <a:bodyPr/>
          <a:lstStyle/>
          <a:p>
            <a:fld id="{1F7DF5D7-FF41-4BF6-8958-28DFF1DB182D}" type="slidenum">
              <a:rPr lang="en-US" smtClean="0"/>
              <a:pPr/>
              <a:t>11</a:t>
            </a:fld>
            <a:endParaRPr lang="en-US" dirty="0"/>
          </a:p>
        </p:txBody>
      </p:sp>
    </p:spTree>
    <p:custDataLst>
      <p:tags r:id="rId1"/>
    </p:custDataLst>
    <p:extLst>
      <p:ext uri="{BB962C8B-B14F-4D97-AF65-F5344CB8AC3E}">
        <p14:creationId xmlns:p14="http://schemas.microsoft.com/office/powerpoint/2010/main" val="1281055041"/>
      </p:ext>
    </p:extLst>
  </p:cSld>
  <p:clrMapOvr>
    <a:masterClrMapping/>
  </p:clrMapOvr>
  <mc:AlternateContent xmlns:mc="http://schemas.openxmlformats.org/markup-compatibility/2006" xmlns:p14="http://schemas.microsoft.com/office/powerpoint/2010/main">
    <mc:Choice Requires="p14">
      <p:transition spd="slow" p14:dur="2000" advTm="96264"/>
    </mc:Choice>
    <mc:Fallback xmlns="">
      <p:transition spd="slow" advTm="96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Pointer Analysis via Graph Reachability</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2E08C503-E78F-484F-958E-C312EC7BD1EC}" type="datetime1">
              <a:rPr lang="en-US" smtClean="0"/>
              <a:t>8/8/16</a:t>
            </a:fld>
            <a:endParaRPr lang="en-US" dirty="0"/>
          </a:p>
        </p:txBody>
      </p:sp>
      <p:sp>
        <p:nvSpPr>
          <p:cNvPr id="46" name="Rounded Rectangular Callout 45"/>
          <p:cNvSpPr/>
          <p:nvPr/>
        </p:nvSpPr>
        <p:spPr>
          <a:xfrm>
            <a:off x="4570682" y="3662204"/>
            <a:ext cx="3660235" cy="1851453"/>
          </a:xfrm>
          <a:prstGeom prst="wedgeRoundRectCallout">
            <a:avLst>
              <a:gd name="adj1" fmla="val -46458"/>
              <a:gd name="adj2" fmla="val 1758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latin typeface="Courier New" panose="02070309020205020404" pitchFamily="49" charset="0"/>
                <a:cs typeface="Courier New" panose="02070309020205020404" pitchFamily="49" charset="0"/>
              </a:rPr>
              <a:t>assert</a:t>
            </a:r>
            <a:r>
              <a:rPr lang="en-US" dirty="0">
                <a:solidFill>
                  <a:prstClr val="black"/>
                </a:solidFill>
                <a:latin typeface="Courier New" panose="02070309020205020404" pitchFamily="49" charset="0"/>
                <a:cs typeface="Courier New" panose="02070309020205020404" pitchFamily="49" charset="0"/>
              </a:rPr>
              <a:t>(</a:t>
            </a:r>
            <a:r>
              <a:rPr lang="en-US" dirty="0">
                <a:solidFill>
                  <a:srgbClr val="0070C0"/>
                </a:solidFill>
                <a:latin typeface="Courier New" panose="02070309020205020404" pitchFamily="49" charset="0"/>
                <a:cs typeface="Courier New" panose="02070309020205020404" pitchFamily="49" charset="0"/>
              </a:rPr>
              <a:t>v6</a:t>
            </a:r>
            <a:r>
              <a:rPr lang="en-US" dirty="0">
                <a:solidFill>
                  <a:prstClr val="black"/>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v1</a:t>
            </a:r>
            <a:r>
              <a:rPr lang="en-US" dirty="0">
                <a:solidFill>
                  <a:prstClr val="black"/>
                </a:solidFill>
                <a:latin typeface="Courier New" panose="02070309020205020404" pitchFamily="49" charset="0"/>
                <a:cs typeface="Courier New" panose="02070309020205020404" pitchFamily="49" charset="0"/>
              </a:rPr>
              <a:t>)</a:t>
            </a:r>
            <a:r>
              <a:rPr lang="en-US" sz="2000" dirty="0" smtClean="0">
                <a:solidFill>
                  <a:schemeClr val="tx1"/>
                </a:solidFill>
              </a:rPr>
              <a:t> holds if</a:t>
            </a:r>
            <a:br>
              <a:rPr lang="en-US" sz="2000" dirty="0" smtClean="0">
                <a:solidFill>
                  <a:schemeClr val="tx1"/>
                </a:solidFill>
              </a:rPr>
            </a:br>
            <a:r>
              <a:rPr lang="en-US" sz="2000" dirty="0" smtClean="0">
                <a:solidFill>
                  <a:schemeClr val="tx1"/>
                </a:solidFill>
              </a:rPr>
              <a:t> there is no path from </a:t>
            </a:r>
            <a:r>
              <a:rPr lang="en-US" sz="2000" b="1" dirty="0" smtClean="0">
                <a:solidFill>
                  <a:schemeClr val="tx1"/>
                </a:solidFill>
              </a:rPr>
              <a:t>1</a:t>
            </a:r>
            <a:r>
              <a:rPr lang="en-US" sz="2000" dirty="0" smtClean="0">
                <a:solidFill>
                  <a:schemeClr val="tx1"/>
                </a:solidFill>
              </a:rPr>
              <a:t> to </a:t>
            </a:r>
            <a:r>
              <a:rPr lang="en-US" sz="2000" b="1" dirty="0" smtClean="0">
                <a:solidFill>
                  <a:schemeClr val="tx1"/>
                </a:solidFill>
              </a:rPr>
              <a:t>6</a:t>
            </a:r>
            <a:r>
              <a:rPr lang="en-US" sz="2000" dirty="0" smtClean="0">
                <a:solidFill>
                  <a:schemeClr val="tx1"/>
                </a:solidFill>
              </a:rPr>
              <a:t>.</a:t>
            </a:r>
            <a:r>
              <a:rPr lang="en-US" sz="2400" dirty="0" smtClean="0">
                <a:solidFill>
                  <a:schemeClr val="tx1"/>
                </a:solidFill>
              </a:rPr>
              <a:t/>
            </a:r>
            <a:br>
              <a:rPr lang="en-US" sz="2400" dirty="0" smtClean="0">
                <a:solidFill>
                  <a:schemeClr val="tx1"/>
                </a:solidFill>
              </a:rPr>
            </a:br>
            <a:endParaRPr lang="en-US" sz="1600" dirty="0" smtClean="0">
              <a:solidFill>
                <a:schemeClr val="tx1"/>
              </a:solidFill>
            </a:endParaRPr>
          </a:p>
          <a:p>
            <a:pPr algn="ctr"/>
            <a:r>
              <a:rPr lang="en-US" b="1" dirty="0" smtClean="0">
                <a:solidFill>
                  <a:prstClr val="black"/>
                </a:solidFill>
                <a:latin typeface="Courier New" panose="02070309020205020404" pitchFamily="49" charset="0"/>
                <a:cs typeface="Courier New" panose="02070309020205020404" pitchFamily="49" charset="0"/>
              </a:rPr>
              <a:t>assert</a:t>
            </a:r>
            <a:r>
              <a:rPr lang="en-US" dirty="0" smtClean="0">
                <a:solidFill>
                  <a:prstClr val="black"/>
                </a:solidFill>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v3</a:t>
            </a:r>
            <a:r>
              <a:rPr lang="en-US" dirty="0" smtClean="0">
                <a:solidFill>
                  <a:prstClr val="black"/>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v1</a:t>
            </a:r>
            <a:r>
              <a:rPr lang="en-US" dirty="0">
                <a:solidFill>
                  <a:prstClr val="black"/>
                </a:solidFill>
                <a:latin typeface="Courier New" panose="02070309020205020404" pitchFamily="49" charset="0"/>
                <a:cs typeface="Courier New" panose="02070309020205020404" pitchFamily="49" charset="0"/>
              </a:rPr>
              <a:t>)</a:t>
            </a:r>
            <a:r>
              <a:rPr lang="en-US" sz="2000" dirty="0" smtClean="0">
                <a:solidFill>
                  <a:schemeClr val="tx1"/>
                </a:solidFill>
              </a:rPr>
              <a:t> holds if</a:t>
            </a:r>
            <a:br>
              <a:rPr lang="en-US" sz="2000" dirty="0" smtClean="0">
                <a:solidFill>
                  <a:schemeClr val="tx1"/>
                </a:solidFill>
              </a:rPr>
            </a:br>
            <a:r>
              <a:rPr lang="en-US" sz="2000" dirty="0" smtClean="0">
                <a:solidFill>
                  <a:schemeClr val="tx1"/>
                </a:solidFill>
              </a:rPr>
              <a:t>there is no path from </a:t>
            </a:r>
            <a:r>
              <a:rPr lang="en-US" sz="2000" b="1" dirty="0" smtClean="0">
                <a:solidFill>
                  <a:schemeClr val="tx1"/>
                </a:solidFill>
              </a:rPr>
              <a:t>1</a:t>
            </a:r>
            <a:r>
              <a:rPr lang="en-US" sz="2000" dirty="0" smtClean="0">
                <a:solidFill>
                  <a:schemeClr val="tx1"/>
                </a:solidFill>
              </a:rPr>
              <a:t> to </a:t>
            </a:r>
            <a:r>
              <a:rPr lang="en-US" sz="2000" b="1" dirty="0" smtClean="0">
                <a:solidFill>
                  <a:schemeClr val="tx1"/>
                </a:solidFill>
              </a:rPr>
              <a:t>3</a:t>
            </a:r>
            <a:r>
              <a:rPr lang="en-US" sz="2000" dirty="0" smtClean="0">
                <a:solidFill>
                  <a:schemeClr val="tx1"/>
                </a:solidFill>
              </a:rPr>
              <a:t>.</a:t>
            </a:r>
            <a:endParaRPr lang="en-US" sz="2000" dirty="0">
              <a:solidFill>
                <a:schemeClr val="tx1"/>
              </a:solidFill>
            </a:endParaRPr>
          </a:p>
        </p:txBody>
      </p:sp>
      <p:grpSp>
        <p:nvGrpSpPr>
          <p:cNvPr id="30" name="Group 29"/>
          <p:cNvGrpSpPr/>
          <p:nvPr/>
        </p:nvGrpSpPr>
        <p:grpSpPr>
          <a:xfrm>
            <a:off x="1355166" y="4105306"/>
            <a:ext cx="1926804" cy="1998576"/>
            <a:chOff x="1111933" y="4064372"/>
            <a:chExt cx="1926804" cy="1998576"/>
          </a:xfrm>
        </p:grpSpPr>
        <p:pic>
          <p:nvPicPr>
            <p:cNvPr id="33" name="Picture 32" descr="principles_of_pl.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2987" y="4064372"/>
              <a:ext cx="756721" cy="1148357"/>
            </a:xfrm>
            <a:prstGeom prst="rect">
              <a:avLst/>
            </a:prstGeom>
          </p:spPr>
        </p:pic>
        <p:sp>
          <p:nvSpPr>
            <p:cNvPr id="34" name="TextBox 33"/>
            <p:cNvSpPr txBox="1"/>
            <p:nvPr/>
          </p:nvSpPr>
          <p:spPr>
            <a:xfrm>
              <a:off x="1111933" y="5478173"/>
              <a:ext cx="1926804" cy="584775"/>
            </a:xfrm>
            <a:prstGeom prst="rect">
              <a:avLst/>
            </a:prstGeom>
            <a:noFill/>
          </p:spPr>
          <p:txBody>
            <a:bodyPr wrap="square" rtlCol="0">
              <a:spAutoFit/>
            </a:bodyPr>
            <a:lstStyle/>
            <a:p>
              <a:pPr algn="ctr"/>
              <a:r>
                <a:rPr lang="en-US" sz="1600" b="1" dirty="0" smtClean="0">
                  <a:latin typeface="Calibri"/>
                  <a:cs typeface="Calibri"/>
                </a:rPr>
                <a:t> </a:t>
              </a:r>
              <a:r>
                <a:rPr lang="en-US" sz="1600" b="1" dirty="0">
                  <a:latin typeface="Calibri"/>
                  <a:cs typeface="Calibri"/>
                </a:rPr>
                <a:t>Analysis Writer </a:t>
              </a:r>
              <a:r>
                <a:rPr lang="en-US" sz="1600" b="1" dirty="0" smtClean="0">
                  <a:latin typeface="Calibri"/>
                  <a:cs typeface="Calibri"/>
                </a:rPr>
                <a:t>(Alice</a:t>
              </a:r>
              <a:r>
                <a:rPr lang="en-US" sz="1600" b="1" dirty="0">
                  <a:latin typeface="Calibri"/>
                  <a:cs typeface="Calibri"/>
                </a:rPr>
                <a:t>)</a:t>
              </a:r>
              <a:endParaRPr lang="en-US" sz="1600" b="1" dirty="0" smtClean="0">
                <a:latin typeface="Calibri"/>
                <a:cs typeface="Calibri"/>
              </a:endParaRPr>
            </a:p>
          </p:txBody>
        </p:sp>
        <p:pic>
          <p:nvPicPr>
            <p:cNvPr id="35" name="Picture 34"/>
            <p:cNvPicPr>
              <a:picLocks noChangeAspect="1"/>
            </p:cNvPicPr>
            <p:nvPr/>
          </p:nvPicPr>
          <p:blipFill>
            <a:blip r:embed="rId4"/>
            <a:stretch>
              <a:fillRect/>
            </a:stretch>
          </p:blipFill>
          <p:spPr>
            <a:xfrm>
              <a:off x="1340382" y="4181923"/>
              <a:ext cx="1251420" cy="1251420"/>
            </a:xfrm>
            <a:prstGeom prst="rect">
              <a:avLst/>
            </a:prstGeom>
          </p:spPr>
        </p:pic>
      </p:grpSp>
      <p:grpSp>
        <p:nvGrpSpPr>
          <p:cNvPr id="2" name="Group 1"/>
          <p:cNvGrpSpPr/>
          <p:nvPr/>
        </p:nvGrpSpPr>
        <p:grpSpPr>
          <a:xfrm>
            <a:off x="1146301" y="1284082"/>
            <a:ext cx="1990519" cy="2585784"/>
            <a:chOff x="1146301" y="1284082"/>
            <a:chExt cx="1990519" cy="2585784"/>
          </a:xfrm>
        </p:grpSpPr>
        <p:sp>
          <p:nvSpPr>
            <p:cNvPr id="77" name="Oval 76"/>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78" name="Oval 77"/>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79" name="Oval 78"/>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80" name="Oval 79"/>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81" name="Oval 80"/>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82" name="Oval 81"/>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83" name="Oval 82"/>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84" name="Oval 83"/>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cxnSp>
          <p:nvCxnSpPr>
            <p:cNvPr id="85" name="Straight Arrow Connector 84"/>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86" name="Straight Arrow Connector 85"/>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90" name="Straight Arrow Connector 89"/>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92" name="Straight Arrow Connector 91"/>
            <p:cNvCxnSpPr/>
            <p:nvPr/>
          </p:nvCxnSpPr>
          <p:spPr>
            <a:xfrm flipH="1">
              <a:off x="1460933" y="2147737"/>
              <a:ext cx="548782" cy="2866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97" name="Group 96"/>
          <p:cNvGrpSpPr/>
          <p:nvPr/>
        </p:nvGrpSpPr>
        <p:grpSpPr>
          <a:xfrm>
            <a:off x="4320132" y="1254324"/>
            <a:ext cx="4461420" cy="1719302"/>
            <a:chOff x="774308" y="1381336"/>
            <a:chExt cx="7280577" cy="2884874"/>
          </a:xfrm>
        </p:grpSpPr>
        <p:sp>
          <p:nvSpPr>
            <p:cNvPr id="98" name="TextBox 97"/>
            <p:cNvSpPr txBox="1"/>
            <p:nvPr/>
          </p:nvSpPr>
          <p:spPr>
            <a:xfrm>
              <a:off x="781789" y="1451675"/>
              <a:ext cx="3767286"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f</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q1</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id1(v</a:t>
              </a:r>
              <a:r>
                <a:rPr lang="en-US" sz="1400" dirty="0" smtClean="0">
                  <a:latin typeface="Courier New" panose="02070309020205020404" pitchFamily="49" charset="0"/>
                  <a:cs typeface="Courier New" panose="02070309020205020404" pitchFamily="49" charset="0"/>
                </a:rPr>
                <a:t>){ return v }</a:t>
              </a:r>
              <a:endParaRPr lang="en-US" sz="1400" dirty="0">
                <a:latin typeface="Courier New" panose="02070309020205020404" pitchFamily="49" charset="0"/>
                <a:cs typeface="Courier New" panose="02070309020205020404" pitchFamily="49" charset="0"/>
              </a:endParaRPr>
            </a:p>
          </p:txBody>
        </p:sp>
        <p:sp>
          <p:nvSpPr>
            <p:cNvPr id="99" name="TextBox 98"/>
            <p:cNvSpPr txBox="1"/>
            <p:nvPr/>
          </p:nvSpPr>
          <p:spPr>
            <a:xfrm>
              <a:off x="4471372" y="1451675"/>
              <a:ext cx="3583513"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q2</a:t>
              </a:r>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id2(v</a:t>
              </a:r>
              <a:r>
                <a:rPr lang="en-US" sz="1400" dirty="0" smtClean="0">
                  <a:latin typeface="Courier New" panose="02070309020205020404" pitchFamily="49" charset="0"/>
                  <a:cs typeface="Courier New" panose="02070309020205020404" pitchFamily="49" charset="0"/>
                </a:rPr>
                <a:t>){ return v</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100" name="Rectangle 99"/>
            <p:cNvSpPr/>
            <p:nvPr/>
          </p:nvSpPr>
          <p:spPr>
            <a:xfrm>
              <a:off x="774308" y="1381336"/>
              <a:ext cx="7193866" cy="2877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1"/>
          </p:nvPr>
        </p:nvSpPr>
        <p:spPr/>
        <p:txBody>
          <a:bodyPr/>
          <a:lstStyle/>
          <a:p>
            <a:fld id="{1F7DF5D7-FF41-4BF6-8958-28DFF1DB182D}" type="slidenum">
              <a:rPr lang="en-US" smtClean="0"/>
              <a:pPr/>
              <a:t>12</a:t>
            </a:fld>
            <a:endParaRPr lang="en-US" dirty="0"/>
          </a:p>
        </p:txBody>
      </p:sp>
    </p:spTree>
    <p:extLst>
      <p:ext uri="{BB962C8B-B14F-4D97-AF65-F5344CB8AC3E}">
        <p14:creationId xmlns:p14="http://schemas.microsoft.com/office/powerpoint/2010/main" val="1251538747"/>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Analysis Specification in </a:t>
            </a:r>
            <a:r>
              <a:rPr lang="en-US" dirty="0" err="1" smtClean="0"/>
              <a:t>Datalog</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359E4397-7696-334E-8370-C09F893121D7}" type="datetime1">
              <a:rPr lang="en-US" smtClean="0"/>
              <a:t>8/8/16</a:t>
            </a:fld>
            <a:endParaRPr lang="en-US" dirty="0"/>
          </a:p>
        </p:txBody>
      </p:sp>
      <p:sp>
        <p:nvSpPr>
          <p:cNvPr id="15" name="TextBox 14"/>
          <p:cNvSpPr txBox="1"/>
          <p:nvPr/>
        </p:nvSpPr>
        <p:spPr>
          <a:xfrm>
            <a:off x="4316194" y="1257783"/>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t>
            </a:r>
            <a:r>
              <a:rPr lang="en-US" sz="1000" dirty="0" smtClean="0"/>
              <a:t> </a:t>
            </a:r>
            <a:r>
              <a:rPr lang="en-US" sz="2000" dirty="0" smtClean="0"/>
              <a:t>path(a, b)</a:t>
            </a:r>
            <a:endParaRPr lang="en-US" sz="1000" dirty="0" smtClean="0"/>
          </a:p>
          <a:p>
            <a:r>
              <a:rPr lang="en-US" sz="2000" b="1" dirty="0" smtClean="0">
                <a:solidFill>
                  <a:srgbClr val="0070C0"/>
                </a:solidFill>
              </a:rPr>
              <a:t>Rules:</a:t>
            </a:r>
            <a:r>
              <a:rPr lang="en-US" sz="2000" b="1" dirty="0" smtClean="0"/>
              <a:t> </a:t>
            </a:r>
          </a:p>
          <a:p>
            <a:r>
              <a:rPr lang="en-US" sz="2000" dirty="0" smtClean="0"/>
              <a:t> path(a, </a:t>
            </a:r>
            <a:r>
              <a:rPr lang="en-US" sz="2000" dirty="0"/>
              <a:t>a</a:t>
            </a:r>
            <a:r>
              <a:rPr lang="en-US" sz="2000" dirty="0" smtClean="0"/>
              <a:t>).</a:t>
            </a:r>
          </a:p>
          <a:p>
            <a:r>
              <a:rPr lang="en-US" sz="2000" dirty="0" smtClean="0"/>
              <a:t> path(a, c) :- path(a, b), edge(b, c)</a:t>
            </a:r>
            <a:r>
              <a:rPr lang="en-US" dirty="0" smtClean="0"/>
              <a:t>.</a:t>
            </a:r>
            <a:endParaRPr lang="en-US" dirty="0"/>
          </a:p>
        </p:txBody>
      </p:sp>
      <p:sp>
        <p:nvSpPr>
          <p:cNvPr id="2" name="Rounded Rectangular Callout 1"/>
          <p:cNvSpPr/>
          <p:nvPr/>
        </p:nvSpPr>
        <p:spPr>
          <a:xfrm>
            <a:off x="4468594" y="3873372"/>
            <a:ext cx="3897752" cy="1735612"/>
          </a:xfrm>
          <a:prstGeom prst="wedgeRoundRectCallout">
            <a:avLst>
              <a:gd name="adj1" fmla="val -1152"/>
              <a:gd name="adj2" fmla="val -111580"/>
              <a:gd name="adj3" fmla="val 16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chemeClr val="bg1"/>
                </a:solidFill>
              </a:rPr>
              <a:t>  If</a:t>
            </a:r>
            <a:r>
              <a:rPr lang="en-US" sz="2000" dirty="0" smtClean="0">
                <a:solidFill>
                  <a:schemeClr val="bg1"/>
                </a:solidFill>
              </a:rPr>
              <a:t/>
            </a:r>
            <a:br>
              <a:rPr lang="en-US" sz="2000" dirty="0" smtClean="0">
                <a:solidFill>
                  <a:schemeClr val="bg1"/>
                </a:solidFill>
              </a:rPr>
            </a:br>
            <a:r>
              <a:rPr lang="en-US" sz="2000" smtClean="0">
                <a:solidFill>
                  <a:schemeClr val="bg1"/>
                </a:solidFill>
              </a:rPr>
              <a:t>     </a:t>
            </a:r>
            <a:r>
              <a:rPr lang="en-US" sz="2000" dirty="0" smtClean="0">
                <a:solidFill>
                  <a:schemeClr val="bg1"/>
                </a:solidFill>
              </a:rPr>
              <a:t>there </a:t>
            </a:r>
            <a:r>
              <a:rPr lang="en-US" sz="2000" dirty="0">
                <a:solidFill>
                  <a:schemeClr val="bg1"/>
                </a:solidFill>
              </a:rPr>
              <a:t>is a path from </a:t>
            </a:r>
            <a:r>
              <a:rPr lang="en-US" sz="2000" b="1" dirty="0">
                <a:solidFill>
                  <a:schemeClr val="bg1"/>
                </a:solidFill>
              </a:rPr>
              <a:t>a</a:t>
            </a:r>
            <a:r>
              <a:rPr lang="en-US" sz="2000" dirty="0">
                <a:solidFill>
                  <a:schemeClr val="bg1"/>
                </a:solidFill>
              </a:rPr>
              <a:t> to </a:t>
            </a:r>
            <a:r>
              <a:rPr lang="en-US" sz="2000" b="1" dirty="0" smtClean="0">
                <a:solidFill>
                  <a:schemeClr val="bg1"/>
                </a:solidFill>
              </a:rPr>
              <a:t>b</a:t>
            </a:r>
            <a:r>
              <a:rPr lang="en-US" sz="2000" dirty="0" smtClean="0">
                <a:solidFill>
                  <a:schemeClr val="bg1"/>
                </a:solidFill>
              </a:rPr>
              <a:t>, and</a:t>
            </a:r>
            <a:br>
              <a:rPr lang="en-US" sz="2000" dirty="0" smtClean="0">
                <a:solidFill>
                  <a:schemeClr val="bg1"/>
                </a:solidFill>
              </a:rPr>
            </a:br>
            <a:r>
              <a:rPr lang="en-US" sz="2000" smtClean="0">
                <a:solidFill>
                  <a:schemeClr val="bg1"/>
                </a:solidFill>
              </a:rPr>
              <a:t>     </a:t>
            </a:r>
            <a:r>
              <a:rPr lang="en-US" sz="2000" dirty="0" smtClean="0">
                <a:solidFill>
                  <a:schemeClr val="bg1"/>
                </a:solidFill>
              </a:rPr>
              <a:t>there </a:t>
            </a:r>
            <a:r>
              <a:rPr lang="en-US" sz="2000" dirty="0">
                <a:solidFill>
                  <a:schemeClr val="bg1"/>
                </a:solidFill>
              </a:rPr>
              <a:t>is an edge from </a:t>
            </a:r>
            <a:r>
              <a:rPr lang="en-US" sz="2000" b="1" dirty="0">
                <a:solidFill>
                  <a:schemeClr val="bg1"/>
                </a:solidFill>
              </a:rPr>
              <a:t>b</a:t>
            </a:r>
            <a:r>
              <a:rPr lang="en-US" sz="2000" dirty="0">
                <a:solidFill>
                  <a:schemeClr val="bg1"/>
                </a:solidFill>
              </a:rPr>
              <a:t> to </a:t>
            </a:r>
            <a:r>
              <a:rPr lang="en-US" sz="2000" b="1" dirty="0">
                <a:solidFill>
                  <a:schemeClr val="bg1"/>
                </a:solidFill>
              </a:rPr>
              <a:t>c</a:t>
            </a:r>
            <a:r>
              <a:rPr lang="en-US" sz="2000" dirty="0">
                <a:solidFill>
                  <a:schemeClr val="bg1"/>
                </a:solidFill>
              </a:rPr>
              <a:t>, </a:t>
            </a:r>
            <a:r>
              <a:rPr lang="en-US" sz="2000">
                <a:solidFill>
                  <a:schemeClr val="bg1"/>
                </a:solidFill>
              </a:rPr>
              <a:t/>
            </a:r>
            <a:br>
              <a:rPr lang="en-US" sz="2000">
                <a:solidFill>
                  <a:schemeClr val="bg1"/>
                </a:solidFill>
              </a:rPr>
            </a:br>
            <a:r>
              <a:rPr lang="en-US" sz="2000" smtClean="0">
                <a:solidFill>
                  <a:schemeClr val="bg1"/>
                </a:solidFill>
              </a:rPr>
              <a:t>  then</a:t>
            </a:r>
            <a:r>
              <a:rPr lang="en-US" sz="2000" dirty="0" smtClean="0">
                <a:solidFill>
                  <a:schemeClr val="bg1"/>
                </a:solidFill>
              </a:rPr>
              <a:t/>
            </a:r>
            <a:br>
              <a:rPr lang="en-US" sz="2000" dirty="0" smtClean="0">
                <a:solidFill>
                  <a:schemeClr val="bg1"/>
                </a:solidFill>
              </a:rPr>
            </a:br>
            <a:r>
              <a:rPr lang="en-US" sz="2000" smtClean="0">
                <a:solidFill>
                  <a:schemeClr val="bg1"/>
                </a:solidFill>
              </a:rPr>
              <a:t>     </a:t>
            </a:r>
            <a:r>
              <a:rPr lang="en-US" sz="2000" dirty="0" smtClean="0">
                <a:solidFill>
                  <a:schemeClr val="bg1"/>
                </a:solidFill>
              </a:rPr>
              <a:t>there </a:t>
            </a:r>
            <a:r>
              <a:rPr lang="en-US" sz="2000" dirty="0">
                <a:solidFill>
                  <a:schemeClr val="bg1"/>
                </a:solidFill>
              </a:rPr>
              <a:t>is a path from </a:t>
            </a:r>
            <a:r>
              <a:rPr lang="en-US" sz="2000" b="1" dirty="0">
                <a:solidFill>
                  <a:schemeClr val="bg1"/>
                </a:solidFill>
              </a:rPr>
              <a:t>a</a:t>
            </a:r>
            <a:r>
              <a:rPr lang="en-US" sz="2000" dirty="0">
                <a:solidFill>
                  <a:schemeClr val="bg1"/>
                </a:solidFill>
              </a:rPr>
              <a:t> to </a:t>
            </a:r>
            <a:r>
              <a:rPr lang="en-US" sz="2000" b="1" dirty="0">
                <a:solidFill>
                  <a:schemeClr val="bg1"/>
                </a:solidFill>
              </a:rPr>
              <a:t>c.</a:t>
            </a:r>
            <a:endParaRPr lang="en-US" sz="2000" dirty="0">
              <a:solidFill>
                <a:schemeClr val="bg1"/>
              </a:solidFill>
            </a:endParaRPr>
          </a:p>
        </p:txBody>
      </p:sp>
      <p:grpSp>
        <p:nvGrpSpPr>
          <p:cNvPr id="14" name="Group 13"/>
          <p:cNvGrpSpPr/>
          <p:nvPr/>
        </p:nvGrpSpPr>
        <p:grpSpPr>
          <a:xfrm>
            <a:off x="1355166" y="4105306"/>
            <a:ext cx="1926804" cy="1998576"/>
            <a:chOff x="1111933" y="4064372"/>
            <a:chExt cx="1926804" cy="1998576"/>
          </a:xfrm>
        </p:grpSpPr>
        <p:pic>
          <p:nvPicPr>
            <p:cNvPr id="16" name="Picture 15" descr="principles_of_pl.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2987" y="4064372"/>
              <a:ext cx="756721" cy="1148357"/>
            </a:xfrm>
            <a:prstGeom prst="rect">
              <a:avLst/>
            </a:prstGeom>
          </p:spPr>
        </p:pic>
        <p:sp>
          <p:nvSpPr>
            <p:cNvPr id="17" name="TextBox 16"/>
            <p:cNvSpPr txBox="1"/>
            <p:nvPr/>
          </p:nvSpPr>
          <p:spPr>
            <a:xfrm>
              <a:off x="1111933" y="5478173"/>
              <a:ext cx="1926804" cy="584775"/>
            </a:xfrm>
            <a:prstGeom prst="rect">
              <a:avLst/>
            </a:prstGeom>
            <a:noFill/>
          </p:spPr>
          <p:txBody>
            <a:bodyPr wrap="square" rtlCol="0">
              <a:spAutoFit/>
            </a:bodyPr>
            <a:lstStyle/>
            <a:p>
              <a:pPr algn="ctr"/>
              <a:r>
                <a:rPr lang="en-US" sz="1600" b="1" dirty="0" smtClean="0">
                  <a:latin typeface="Calibri"/>
                  <a:cs typeface="Calibri"/>
                </a:rPr>
                <a:t> </a:t>
              </a:r>
              <a:r>
                <a:rPr lang="en-US" sz="1600" b="1" dirty="0">
                  <a:latin typeface="Calibri"/>
                  <a:cs typeface="Calibri"/>
                </a:rPr>
                <a:t>Analysis Writer </a:t>
              </a:r>
              <a:r>
                <a:rPr lang="en-US" sz="1600" b="1" dirty="0" smtClean="0">
                  <a:latin typeface="Calibri"/>
                  <a:cs typeface="Calibri"/>
                </a:rPr>
                <a:t>(Alice</a:t>
              </a:r>
              <a:r>
                <a:rPr lang="en-US" sz="1600" b="1" dirty="0">
                  <a:latin typeface="Calibri"/>
                  <a:cs typeface="Calibri"/>
                </a:rPr>
                <a:t>)</a:t>
              </a:r>
              <a:endParaRPr lang="en-US" sz="1600" b="1" dirty="0" smtClean="0">
                <a:latin typeface="Calibri"/>
                <a:cs typeface="Calibri"/>
              </a:endParaRPr>
            </a:p>
          </p:txBody>
        </p:sp>
        <p:pic>
          <p:nvPicPr>
            <p:cNvPr id="18" name="Picture 17"/>
            <p:cNvPicPr>
              <a:picLocks noChangeAspect="1"/>
            </p:cNvPicPr>
            <p:nvPr/>
          </p:nvPicPr>
          <p:blipFill>
            <a:blip r:embed="rId4"/>
            <a:stretch>
              <a:fillRect/>
            </a:stretch>
          </p:blipFill>
          <p:spPr>
            <a:xfrm>
              <a:off x="1340382" y="4181923"/>
              <a:ext cx="1251420" cy="1251420"/>
            </a:xfrm>
            <a:prstGeom prst="rect">
              <a:avLst/>
            </a:prstGeom>
          </p:spPr>
        </p:pic>
      </p:grpSp>
      <p:sp>
        <p:nvSpPr>
          <p:cNvPr id="3" name="Slide Number Placeholder 2"/>
          <p:cNvSpPr>
            <a:spLocks noGrp="1"/>
          </p:cNvSpPr>
          <p:nvPr>
            <p:ph type="sldNum" sz="quarter" idx="11"/>
          </p:nvPr>
        </p:nvSpPr>
        <p:spPr/>
        <p:txBody>
          <a:bodyPr/>
          <a:lstStyle/>
          <a:p>
            <a:fld id="{1F7DF5D7-FF41-4BF6-8958-28DFF1DB182D}" type="slidenum">
              <a:rPr lang="en-US" smtClean="0"/>
              <a:pPr/>
              <a:t>13</a:t>
            </a:fld>
            <a:endParaRPr lang="en-US" dirty="0"/>
          </a:p>
        </p:txBody>
      </p:sp>
    </p:spTree>
    <p:extLst>
      <p:ext uri="{BB962C8B-B14F-4D97-AF65-F5344CB8AC3E}">
        <p14:creationId xmlns:p14="http://schemas.microsoft.com/office/powerpoint/2010/main" val="1193678217"/>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4316194" y="1257783"/>
            <a:ext cx="4408059"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t>
            </a:r>
            <a:r>
              <a:rPr lang="en-US" sz="1000" dirty="0" smtClean="0"/>
              <a:t> </a:t>
            </a:r>
            <a:r>
              <a:rPr lang="en-US" sz="2000" dirty="0" smtClean="0"/>
              <a:t>path(a, b)</a:t>
            </a:r>
            <a:endParaRPr lang="en-US" sz="1000" dirty="0" smtClean="0"/>
          </a:p>
          <a:p>
            <a:r>
              <a:rPr lang="en-US" sz="2000" b="1" dirty="0" smtClean="0">
                <a:solidFill>
                  <a:srgbClr val="0070C0"/>
                </a:solidFill>
              </a:rPr>
              <a:t>Rules:</a:t>
            </a:r>
            <a:r>
              <a:rPr lang="en-US" sz="2000" b="1" dirty="0" smtClean="0"/>
              <a:t> </a:t>
            </a:r>
          </a:p>
          <a:p>
            <a:r>
              <a:rPr lang="en-US" sz="2000" dirty="0" smtClean="0"/>
              <a:t> path(a, a).</a:t>
            </a:r>
          </a:p>
          <a:p>
            <a:r>
              <a:rPr lang="en-US" sz="2000" dirty="0" smtClean="0"/>
              <a:t> path(a, c) :- path(a, b), edge(b, c)</a:t>
            </a:r>
            <a:r>
              <a:rPr lang="en-US" dirty="0" smtClean="0"/>
              <a:t>.</a:t>
            </a:r>
            <a:endParaRPr lang="en-US" dirty="0"/>
          </a:p>
        </p:txBody>
      </p:sp>
      <p:grpSp>
        <p:nvGrpSpPr>
          <p:cNvPr id="84" name="Group 83"/>
          <p:cNvGrpSpPr/>
          <p:nvPr/>
        </p:nvGrpSpPr>
        <p:grpSpPr>
          <a:xfrm>
            <a:off x="4320132" y="1254324"/>
            <a:ext cx="4461420" cy="1719302"/>
            <a:chOff x="774308" y="1381336"/>
            <a:chExt cx="7280577" cy="2884874"/>
          </a:xfrm>
        </p:grpSpPr>
        <p:sp>
          <p:nvSpPr>
            <p:cNvPr id="85" name="Rectangle 84"/>
            <p:cNvSpPr/>
            <p:nvPr/>
          </p:nvSpPr>
          <p:spPr>
            <a:xfrm>
              <a:off x="774308" y="1381336"/>
              <a:ext cx="7193866" cy="28777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781789" y="1451675"/>
              <a:ext cx="3767286"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f</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q1</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id1(v</a:t>
              </a:r>
              <a:r>
                <a:rPr lang="en-US" sz="1400" dirty="0" smtClean="0">
                  <a:latin typeface="Courier New" panose="02070309020205020404" pitchFamily="49" charset="0"/>
                  <a:cs typeface="Courier New" panose="02070309020205020404" pitchFamily="49" charset="0"/>
                </a:rPr>
                <a:t>){ return v }</a:t>
              </a:r>
              <a:endParaRPr lang="en-US" sz="1400" dirty="0">
                <a:latin typeface="Courier New" panose="02070309020205020404" pitchFamily="49" charset="0"/>
                <a:cs typeface="Courier New" panose="02070309020205020404" pitchFamily="49" charset="0"/>
              </a:endParaRPr>
            </a:p>
          </p:txBody>
        </p:sp>
        <p:sp>
          <p:nvSpPr>
            <p:cNvPr id="87" name="TextBox 86"/>
            <p:cNvSpPr txBox="1"/>
            <p:nvPr/>
          </p:nvSpPr>
          <p:spPr>
            <a:xfrm>
              <a:off x="4471372" y="1451675"/>
              <a:ext cx="3583513"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q2</a:t>
              </a:r>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id2(v</a:t>
              </a:r>
              <a:r>
                <a:rPr lang="en-US" sz="1400" dirty="0" smtClean="0">
                  <a:latin typeface="Courier New" panose="02070309020205020404" pitchFamily="49" charset="0"/>
                  <a:cs typeface="Courier New" panose="02070309020205020404" pitchFamily="49" charset="0"/>
                </a:rPr>
                <a:t>){ return v</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sp>
        <p:nvSpPr>
          <p:cNvPr id="5" name="Title 4"/>
          <p:cNvSpPr>
            <a:spLocks noGrp="1"/>
          </p:cNvSpPr>
          <p:nvPr>
            <p:ph type="title"/>
          </p:nvPr>
        </p:nvSpPr>
        <p:spPr/>
        <p:txBody>
          <a:bodyPr/>
          <a:lstStyle/>
          <a:p>
            <a:r>
              <a:rPr lang="en-US" dirty="0" smtClean="0"/>
              <a:t>Analysis Evaluation in </a:t>
            </a:r>
            <a:r>
              <a:rPr lang="en-US" dirty="0" err="1" smtClean="0"/>
              <a:t>Datalog</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9BBDB34A-7B2C-B54B-8BA5-248B8BE0D3BA}" type="datetime1">
              <a:rPr lang="en-US" smtClean="0"/>
              <a:t>8/8/16</a:t>
            </a:fld>
            <a:endParaRPr lang="en-US" dirty="0"/>
          </a:p>
        </p:txBody>
      </p:sp>
      <p:sp>
        <p:nvSpPr>
          <p:cNvPr id="117" name="Oval 116"/>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118" name="Oval 117"/>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119" name="Oval 118"/>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120" name="Oval 119"/>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121" name="Oval 120"/>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122" name="Oval 121"/>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124" name="Oval 123"/>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125" name="Oval 124"/>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cxnSp>
        <p:nvCxnSpPr>
          <p:cNvPr id="131" name="Straight Arrow Connector 130"/>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2" name="Straight Arrow Connector 131"/>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3" name="Straight Arrow Connector 132"/>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4" name="Straight Arrow Connector 133"/>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38" name="Straight Arrow Connector 137"/>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39" name="Straight Arrow Connector 138"/>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0" name="Straight Arrow Connector 139"/>
          <p:cNvCxnSpPr/>
          <p:nvPr/>
        </p:nvCxnSpPr>
        <p:spPr>
          <a:xfrm flipH="1">
            <a:off x="1460933" y="2147737"/>
            <a:ext cx="548782" cy="286642"/>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grpSp>
        <p:nvGrpSpPr>
          <p:cNvPr id="212" name="Group 211"/>
          <p:cNvGrpSpPr/>
          <p:nvPr/>
        </p:nvGrpSpPr>
        <p:grpSpPr>
          <a:xfrm>
            <a:off x="1367502" y="4307482"/>
            <a:ext cx="1813558" cy="1772471"/>
            <a:chOff x="1320454" y="4055690"/>
            <a:chExt cx="1813558" cy="1772471"/>
          </a:xfrm>
        </p:grpSpPr>
        <p:sp>
          <p:nvSpPr>
            <p:cNvPr id="213" name="TextBox 212"/>
            <p:cNvSpPr txBox="1"/>
            <p:nvPr/>
          </p:nvSpPr>
          <p:spPr>
            <a:xfrm>
              <a:off x="1320454" y="5243386"/>
              <a:ext cx="1813558" cy="584775"/>
            </a:xfrm>
            <a:prstGeom prst="rect">
              <a:avLst/>
            </a:prstGeom>
            <a:noFill/>
          </p:spPr>
          <p:txBody>
            <a:bodyPr wrap="square" rtlCol="0">
              <a:spAutoFit/>
            </a:bodyPr>
            <a:lstStyle/>
            <a:p>
              <a:pPr algn="ctr"/>
              <a:r>
                <a:rPr lang="en-US" sz="1600" b="1" dirty="0" smtClean="0">
                  <a:latin typeface="Calibri"/>
                  <a:cs typeface="Calibri"/>
                </a:rPr>
                <a:t>Analysis User</a:t>
              </a:r>
              <a:br>
                <a:rPr lang="en-US" sz="1600" b="1" dirty="0" smtClean="0">
                  <a:latin typeface="Calibri"/>
                  <a:cs typeface="Calibri"/>
                </a:rPr>
              </a:br>
              <a:r>
                <a:rPr lang="en-US" sz="1600" b="1" dirty="0" smtClean="0">
                  <a:latin typeface="Calibri"/>
                  <a:cs typeface="Calibri"/>
                </a:rPr>
                <a:t>(Bob)</a:t>
              </a:r>
            </a:p>
          </p:txBody>
        </p:sp>
        <p:pic>
          <p:nvPicPr>
            <p:cNvPr id="214" name="Picture 213"/>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1540883" y="4055690"/>
              <a:ext cx="1084536" cy="1137749"/>
            </a:xfrm>
            <a:prstGeom prst="rect">
              <a:avLst/>
            </a:prstGeom>
          </p:spPr>
        </p:pic>
      </p:grpSp>
      <p:cxnSp>
        <p:nvCxnSpPr>
          <p:cNvPr id="263" name="Straight Arrow Connector 262"/>
          <p:cNvCxnSpPr/>
          <p:nvPr/>
        </p:nvCxnSpPr>
        <p:spPr>
          <a:xfrm>
            <a:off x="5662895" y="3216741"/>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64" name="TextBox 263"/>
          <p:cNvSpPr txBox="1"/>
          <p:nvPr/>
        </p:nvSpPr>
        <p:spPr>
          <a:xfrm>
            <a:off x="5661505" y="3845497"/>
            <a:ext cx="1094980" cy="369332"/>
          </a:xfrm>
          <a:prstGeom prst="rect">
            <a:avLst/>
          </a:prstGeom>
          <a:noFill/>
        </p:spPr>
        <p:txBody>
          <a:bodyPr wrap="square" rtlCol="0">
            <a:spAutoFit/>
          </a:bodyPr>
          <a:lstStyle/>
          <a:p>
            <a:pPr algn="ctr"/>
            <a:r>
              <a:rPr lang="en-US" dirty="0" smtClean="0"/>
              <a:t>path(1,7)</a:t>
            </a:r>
            <a:endParaRPr lang="en-US" dirty="0"/>
          </a:p>
        </p:txBody>
      </p:sp>
      <p:sp>
        <p:nvSpPr>
          <p:cNvPr id="265" name="TextBox 264"/>
          <p:cNvSpPr txBox="1"/>
          <p:nvPr/>
        </p:nvSpPr>
        <p:spPr>
          <a:xfrm>
            <a:off x="4595605" y="3845446"/>
            <a:ext cx="1036238" cy="369332"/>
          </a:xfrm>
          <a:prstGeom prst="rect">
            <a:avLst/>
          </a:prstGeom>
          <a:noFill/>
        </p:spPr>
        <p:txBody>
          <a:bodyPr wrap="square" rtlCol="0">
            <a:spAutoFit/>
          </a:bodyPr>
          <a:lstStyle/>
          <a:p>
            <a:pPr algn="ctr"/>
            <a:r>
              <a:rPr lang="en-US" dirty="0" smtClean="0"/>
              <a:t>edge(7,2)</a:t>
            </a:r>
            <a:endParaRPr lang="en-US" dirty="0"/>
          </a:p>
        </p:txBody>
      </p:sp>
      <p:sp>
        <p:nvSpPr>
          <p:cNvPr id="266" name="TextBox 265"/>
          <p:cNvSpPr txBox="1"/>
          <p:nvPr/>
        </p:nvSpPr>
        <p:spPr>
          <a:xfrm>
            <a:off x="6814714" y="3859275"/>
            <a:ext cx="1036238" cy="369332"/>
          </a:xfrm>
          <a:prstGeom prst="rect">
            <a:avLst/>
          </a:prstGeom>
          <a:noFill/>
        </p:spPr>
        <p:txBody>
          <a:bodyPr wrap="square" rtlCol="0">
            <a:spAutoFit/>
          </a:bodyPr>
          <a:lstStyle/>
          <a:p>
            <a:pPr algn="ctr"/>
            <a:r>
              <a:rPr lang="en-US" dirty="0" smtClean="0"/>
              <a:t>edge(7,5)</a:t>
            </a:r>
            <a:endParaRPr lang="en-US" dirty="0"/>
          </a:p>
        </p:txBody>
      </p:sp>
      <p:sp>
        <p:nvSpPr>
          <p:cNvPr id="267" name="TextBox 266"/>
          <p:cNvSpPr txBox="1"/>
          <p:nvPr/>
        </p:nvSpPr>
        <p:spPr>
          <a:xfrm>
            <a:off x="5120850" y="4369353"/>
            <a:ext cx="1043784" cy="369332"/>
          </a:xfrm>
          <a:prstGeom prst="rect">
            <a:avLst/>
          </a:prstGeom>
          <a:noFill/>
        </p:spPr>
        <p:txBody>
          <a:bodyPr wrap="square" rtlCol="0">
            <a:spAutoFit/>
          </a:bodyPr>
          <a:lstStyle/>
          <a:p>
            <a:pPr algn="ctr"/>
            <a:r>
              <a:rPr lang="en-US" dirty="0" smtClean="0"/>
              <a:t>path(1,2)</a:t>
            </a:r>
            <a:endParaRPr lang="en-US" dirty="0"/>
          </a:p>
        </p:txBody>
      </p:sp>
      <p:sp>
        <p:nvSpPr>
          <p:cNvPr id="268" name="TextBox 267"/>
          <p:cNvSpPr txBox="1"/>
          <p:nvPr/>
        </p:nvSpPr>
        <p:spPr>
          <a:xfrm>
            <a:off x="6310594" y="4369353"/>
            <a:ext cx="993120" cy="369332"/>
          </a:xfrm>
          <a:prstGeom prst="rect">
            <a:avLst/>
          </a:prstGeom>
          <a:noFill/>
        </p:spPr>
        <p:txBody>
          <a:bodyPr wrap="square" rtlCol="0">
            <a:spAutoFit/>
          </a:bodyPr>
          <a:lstStyle/>
          <a:p>
            <a:r>
              <a:rPr lang="en-US" dirty="0" smtClean="0"/>
              <a:t>path(1,5)</a:t>
            </a:r>
            <a:endParaRPr lang="en-US" dirty="0"/>
          </a:p>
        </p:txBody>
      </p:sp>
      <p:sp>
        <p:nvSpPr>
          <p:cNvPr id="269" name="TextBox 268"/>
          <p:cNvSpPr txBox="1"/>
          <p:nvPr/>
        </p:nvSpPr>
        <p:spPr>
          <a:xfrm>
            <a:off x="3893087" y="4384591"/>
            <a:ext cx="1336944" cy="369332"/>
          </a:xfrm>
          <a:prstGeom prst="rect">
            <a:avLst/>
          </a:prstGeom>
          <a:noFill/>
        </p:spPr>
        <p:txBody>
          <a:bodyPr wrap="square" rtlCol="0">
            <a:spAutoFit/>
          </a:bodyPr>
          <a:lstStyle/>
          <a:p>
            <a:pPr algn="ctr"/>
            <a:r>
              <a:rPr lang="en-US" dirty="0"/>
              <a:t>e</a:t>
            </a:r>
            <a:r>
              <a:rPr lang="en-US" dirty="0" smtClean="0"/>
              <a:t>dge(2,8)</a:t>
            </a:r>
            <a:endParaRPr lang="en-US" dirty="0"/>
          </a:p>
        </p:txBody>
      </p:sp>
      <p:sp>
        <p:nvSpPr>
          <p:cNvPr id="270" name="TextBox 269"/>
          <p:cNvSpPr txBox="1"/>
          <p:nvPr/>
        </p:nvSpPr>
        <p:spPr>
          <a:xfrm>
            <a:off x="7231119" y="4368742"/>
            <a:ext cx="1346645" cy="369332"/>
          </a:xfrm>
          <a:prstGeom prst="rect">
            <a:avLst/>
          </a:prstGeom>
          <a:noFill/>
        </p:spPr>
        <p:txBody>
          <a:bodyPr wrap="square" rtlCol="0">
            <a:spAutoFit/>
          </a:bodyPr>
          <a:lstStyle/>
          <a:p>
            <a:pPr algn="ctr"/>
            <a:r>
              <a:rPr lang="en-US" dirty="0" smtClean="0"/>
              <a:t>edge(5,8)</a:t>
            </a:r>
            <a:endParaRPr lang="en-US" dirty="0"/>
          </a:p>
        </p:txBody>
      </p:sp>
      <p:sp>
        <p:nvSpPr>
          <p:cNvPr id="271" name="TextBox 270"/>
          <p:cNvSpPr txBox="1"/>
          <p:nvPr/>
        </p:nvSpPr>
        <p:spPr>
          <a:xfrm>
            <a:off x="5699055" y="5001829"/>
            <a:ext cx="979194" cy="369332"/>
          </a:xfrm>
          <a:prstGeom prst="rect">
            <a:avLst/>
          </a:prstGeom>
          <a:noFill/>
        </p:spPr>
        <p:txBody>
          <a:bodyPr wrap="square" rtlCol="0">
            <a:spAutoFit/>
          </a:bodyPr>
          <a:lstStyle/>
          <a:p>
            <a:r>
              <a:rPr lang="en-US" dirty="0" smtClean="0"/>
              <a:t>path(1,8)</a:t>
            </a:r>
            <a:endParaRPr lang="en-US" dirty="0"/>
          </a:p>
        </p:txBody>
      </p:sp>
      <p:sp>
        <p:nvSpPr>
          <p:cNvPr id="272" name="TextBox 271"/>
          <p:cNvSpPr txBox="1"/>
          <p:nvPr/>
        </p:nvSpPr>
        <p:spPr>
          <a:xfrm>
            <a:off x="4576099" y="4996605"/>
            <a:ext cx="1049759" cy="369332"/>
          </a:xfrm>
          <a:prstGeom prst="rect">
            <a:avLst/>
          </a:prstGeom>
          <a:noFill/>
        </p:spPr>
        <p:txBody>
          <a:bodyPr wrap="square" rtlCol="0">
            <a:spAutoFit/>
          </a:bodyPr>
          <a:lstStyle/>
          <a:p>
            <a:pPr algn="ctr"/>
            <a:r>
              <a:rPr lang="en-US" dirty="0" smtClean="0"/>
              <a:t>edge(8,3)</a:t>
            </a:r>
            <a:endParaRPr lang="en-US" dirty="0"/>
          </a:p>
        </p:txBody>
      </p:sp>
      <p:sp>
        <p:nvSpPr>
          <p:cNvPr id="273" name="TextBox 272"/>
          <p:cNvSpPr txBox="1"/>
          <p:nvPr/>
        </p:nvSpPr>
        <p:spPr>
          <a:xfrm>
            <a:off x="6825031" y="4996605"/>
            <a:ext cx="1006347" cy="369332"/>
          </a:xfrm>
          <a:prstGeom prst="rect">
            <a:avLst/>
          </a:prstGeom>
          <a:noFill/>
        </p:spPr>
        <p:txBody>
          <a:bodyPr wrap="square" rtlCol="0">
            <a:spAutoFit/>
          </a:bodyPr>
          <a:lstStyle/>
          <a:p>
            <a:pPr algn="ctr"/>
            <a:r>
              <a:rPr lang="en-US" dirty="0" smtClean="0"/>
              <a:t>edge(8,6)</a:t>
            </a:r>
            <a:endParaRPr lang="en-US" dirty="0"/>
          </a:p>
        </p:txBody>
      </p:sp>
      <p:sp>
        <p:nvSpPr>
          <p:cNvPr id="274" name="TextBox 273"/>
          <p:cNvSpPr txBox="1"/>
          <p:nvPr/>
        </p:nvSpPr>
        <p:spPr>
          <a:xfrm>
            <a:off x="5134153" y="5613372"/>
            <a:ext cx="914400" cy="276999"/>
          </a:xfrm>
          <a:prstGeom prst="rect">
            <a:avLst/>
          </a:prstGeom>
          <a:noFill/>
          <a:ln w="19050">
            <a:solidFill>
              <a:schemeClr val="tx1"/>
            </a:solidFill>
            <a:prstDash val="solid"/>
          </a:ln>
        </p:spPr>
        <p:txBody>
          <a:bodyPr wrap="square" lIns="0" tIns="0" rIns="0" bIns="0" rtlCol="0" anchor="t" anchorCtr="0">
            <a:spAutoFit/>
          </a:bodyPr>
          <a:lstStyle/>
          <a:p>
            <a:pPr algn="ctr"/>
            <a:r>
              <a:rPr lang="en-US" dirty="0" smtClean="0"/>
              <a:t>path(1,3)</a:t>
            </a:r>
            <a:endParaRPr lang="en-US" dirty="0"/>
          </a:p>
        </p:txBody>
      </p:sp>
      <p:sp>
        <p:nvSpPr>
          <p:cNvPr id="275" name="TextBox 274"/>
          <p:cNvSpPr txBox="1"/>
          <p:nvPr/>
        </p:nvSpPr>
        <p:spPr>
          <a:xfrm>
            <a:off x="6343442" y="5613372"/>
            <a:ext cx="914400" cy="276999"/>
          </a:xfrm>
          <a:prstGeom prst="rect">
            <a:avLst/>
          </a:prstGeom>
          <a:noFill/>
          <a:ln w="19050">
            <a:solidFill>
              <a:schemeClr val="tx1"/>
            </a:solidFill>
          </a:ln>
        </p:spPr>
        <p:txBody>
          <a:bodyPr wrap="square" lIns="0" tIns="0" rIns="0" bIns="0" rtlCol="0" anchor="t" anchorCtr="0">
            <a:spAutoFit/>
          </a:bodyPr>
          <a:lstStyle/>
          <a:p>
            <a:pPr algn="ctr"/>
            <a:r>
              <a:rPr lang="en-US" dirty="0" smtClean="0"/>
              <a:t>path(1,6)</a:t>
            </a:r>
            <a:endParaRPr lang="en-US" dirty="0"/>
          </a:p>
        </p:txBody>
      </p:sp>
      <p:cxnSp>
        <p:nvCxnSpPr>
          <p:cNvPr id="276" name="Straight Connector 275"/>
          <p:cNvCxnSpPr/>
          <p:nvPr/>
        </p:nvCxnSpPr>
        <p:spPr>
          <a:xfrm>
            <a:off x="5318974" y="4169046"/>
            <a:ext cx="29260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277" name="Straight Connector 276"/>
          <p:cNvCxnSpPr/>
          <p:nvPr/>
        </p:nvCxnSpPr>
        <p:spPr>
          <a:xfrm flipH="1">
            <a:off x="5604437" y="4165831"/>
            <a:ext cx="506362"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278" name="Straight Arrow Connector 277"/>
          <p:cNvCxnSpPr/>
          <p:nvPr/>
        </p:nvCxnSpPr>
        <p:spPr>
          <a:xfrm>
            <a:off x="5604437" y="4282415"/>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79" name="Straight Connector 278"/>
          <p:cNvCxnSpPr/>
          <p:nvPr/>
        </p:nvCxnSpPr>
        <p:spPr>
          <a:xfrm>
            <a:off x="6282363" y="4179901"/>
            <a:ext cx="502920"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280" name="Straight Connector 279"/>
          <p:cNvCxnSpPr/>
          <p:nvPr/>
        </p:nvCxnSpPr>
        <p:spPr>
          <a:xfrm flipH="1">
            <a:off x="6788709" y="4176582"/>
            <a:ext cx="29606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281" name="Straight Arrow Connector 280"/>
          <p:cNvCxnSpPr/>
          <p:nvPr/>
        </p:nvCxnSpPr>
        <p:spPr>
          <a:xfrm>
            <a:off x="6788709" y="4296483"/>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82" name="Straight Connector 281"/>
          <p:cNvCxnSpPr/>
          <p:nvPr/>
        </p:nvCxnSpPr>
        <p:spPr>
          <a:xfrm>
            <a:off x="4644787" y="4711649"/>
            <a:ext cx="320040"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3" name="Straight Connector 282"/>
          <p:cNvCxnSpPr/>
          <p:nvPr/>
        </p:nvCxnSpPr>
        <p:spPr>
          <a:xfrm flipH="1">
            <a:off x="4951270" y="4712865"/>
            <a:ext cx="625031"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4" name="Straight Arrow Connector 283"/>
          <p:cNvCxnSpPr/>
          <p:nvPr/>
        </p:nvCxnSpPr>
        <p:spPr>
          <a:xfrm>
            <a:off x="4951270" y="4845751"/>
            <a:ext cx="1005840" cy="20116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85" name="Straight Connector 284"/>
          <p:cNvCxnSpPr/>
          <p:nvPr/>
        </p:nvCxnSpPr>
        <p:spPr>
          <a:xfrm>
            <a:off x="6722698" y="4707640"/>
            <a:ext cx="621792"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6" name="Straight Connector 285"/>
          <p:cNvCxnSpPr/>
          <p:nvPr/>
        </p:nvCxnSpPr>
        <p:spPr>
          <a:xfrm flipH="1">
            <a:off x="7344661" y="4704295"/>
            <a:ext cx="319753"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7" name="Straight Arrow Connector 286"/>
          <p:cNvCxnSpPr/>
          <p:nvPr/>
        </p:nvCxnSpPr>
        <p:spPr>
          <a:xfrm flipH="1">
            <a:off x="6336342" y="4852341"/>
            <a:ext cx="1006168" cy="20081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88" name="Straight Connector 287"/>
          <p:cNvCxnSpPr/>
          <p:nvPr/>
        </p:nvCxnSpPr>
        <p:spPr>
          <a:xfrm>
            <a:off x="5291921" y="5345961"/>
            <a:ext cx="346435"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289" name="Straight Connector 288"/>
          <p:cNvCxnSpPr/>
          <p:nvPr/>
        </p:nvCxnSpPr>
        <p:spPr>
          <a:xfrm flipH="1">
            <a:off x="5624288" y="5342697"/>
            <a:ext cx="472444"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290" name="Straight Arrow Connector 289"/>
          <p:cNvCxnSpPr/>
          <p:nvPr/>
        </p:nvCxnSpPr>
        <p:spPr>
          <a:xfrm>
            <a:off x="5638356" y="5464846"/>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91" name="Straight Connector 290"/>
          <p:cNvCxnSpPr/>
          <p:nvPr/>
        </p:nvCxnSpPr>
        <p:spPr>
          <a:xfrm>
            <a:off x="6266002" y="5345337"/>
            <a:ext cx="490898"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292" name="Straight Connector 291"/>
          <p:cNvCxnSpPr/>
          <p:nvPr/>
        </p:nvCxnSpPr>
        <p:spPr>
          <a:xfrm flipH="1">
            <a:off x="6756900" y="5345961"/>
            <a:ext cx="375451"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293" name="Straight Arrow Connector 292"/>
          <p:cNvCxnSpPr/>
          <p:nvPr/>
        </p:nvCxnSpPr>
        <p:spPr>
          <a:xfrm>
            <a:off x="6766337" y="5457105"/>
            <a:ext cx="3374"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94" name="TextBox 293"/>
          <p:cNvSpPr txBox="1"/>
          <p:nvPr/>
        </p:nvSpPr>
        <p:spPr>
          <a:xfrm>
            <a:off x="6324783" y="3309166"/>
            <a:ext cx="1003659" cy="369332"/>
          </a:xfrm>
          <a:prstGeom prst="rect">
            <a:avLst/>
          </a:prstGeom>
          <a:noFill/>
        </p:spPr>
        <p:txBody>
          <a:bodyPr wrap="square" rtlCol="0">
            <a:spAutoFit/>
          </a:bodyPr>
          <a:lstStyle/>
          <a:p>
            <a:pPr algn="ctr"/>
            <a:r>
              <a:rPr lang="en-US" dirty="0" smtClean="0"/>
              <a:t>edge(1,7)</a:t>
            </a:r>
            <a:endParaRPr lang="en-US" dirty="0"/>
          </a:p>
        </p:txBody>
      </p:sp>
      <p:cxnSp>
        <p:nvCxnSpPr>
          <p:cNvPr id="295" name="Straight Connector 294"/>
          <p:cNvCxnSpPr/>
          <p:nvPr/>
        </p:nvCxnSpPr>
        <p:spPr>
          <a:xfrm>
            <a:off x="5740496" y="3655496"/>
            <a:ext cx="482567"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296" name="Straight Connector 295"/>
          <p:cNvCxnSpPr/>
          <p:nvPr/>
        </p:nvCxnSpPr>
        <p:spPr>
          <a:xfrm flipH="1">
            <a:off x="6225742" y="3650361"/>
            <a:ext cx="484632"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297" name="Straight Arrow Connector 296"/>
          <p:cNvCxnSpPr/>
          <p:nvPr/>
        </p:nvCxnSpPr>
        <p:spPr>
          <a:xfrm flipH="1">
            <a:off x="6225739" y="3777196"/>
            <a:ext cx="1"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98" name="TextBox 297"/>
          <p:cNvSpPr txBox="1"/>
          <p:nvPr/>
        </p:nvSpPr>
        <p:spPr>
          <a:xfrm>
            <a:off x="5162289" y="3314300"/>
            <a:ext cx="1128277" cy="369332"/>
          </a:xfrm>
          <a:prstGeom prst="rect">
            <a:avLst/>
          </a:prstGeom>
          <a:noFill/>
        </p:spPr>
        <p:txBody>
          <a:bodyPr wrap="square" rtlCol="0">
            <a:spAutoFit/>
          </a:bodyPr>
          <a:lstStyle/>
          <a:p>
            <a:r>
              <a:rPr lang="en-US" dirty="0" smtClean="0"/>
              <a:t>path(1,1)</a:t>
            </a:r>
            <a:endParaRPr lang="en-US" dirty="0"/>
          </a:p>
        </p:txBody>
      </p:sp>
      <p:pic>
        <p:nvPicPr>
          <p:cNvPr id="299" name="Picture 29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07014" y="5718948"/>
            <a:ext cx="207295" cy="207295"/>
          </a:xfrm>
          <a:prstGeom prst="rect">
            <a:avLst/>
          </a:prstGeom>
        </p:spPr>
      </p:pic>
      <p:pic>
        <p:nvPicPr>
          <p:cNvPr id="300" name="Picture 29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2166" y="5723563"/>
            <a:ext cx="207295" cy="207295"/>
          </a:xfrm>
          <a:prstGeom prst="rect">
            <a:avLst/>
          </a:prstGeom>
        </p:spPr>
      </p:pic>
      <p:sp>
        <p:nvSpPr>
          <p:cNvPr id="301" name="Oval Callout 300"/>
          <p:cNvSpPr/>
          <p:nvPr/>
        </p:nvSpPr>
        <p:spPr>
          <a:xfrm>
            <a:off x="7604336" y="5224477"/>
            <a:ext cx="1173904" cy="625566"/>
          </a:xfrm>
          <a:prstGeom prst="wedgeEllipseCallout">
            <a:avLst>
              <a:gd name="adj1" fmla="val -73865"/>
              <a:gd name="adj2" fmla="val 1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false alarm!</a:t>
            </a:r>
            <a:endParaRPr lang="en-US" sz="2000"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14</a:t>
            </a:fld>
            <a:endParaRPr lang="en-US" dirty="0"/>
          </a:p>
        </p:txBody>
      </p:sp>
    </p:spTree>
    <p:extLst>
      <p:ext uri="{BB962C8B-B14F-4D97-AF65-F5344CB8AC3E}">
        <p14:creationId xmlns:p14="http://schemas.microsoft.com/office/powerpoint/2010/main" val="899491609"/>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9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5" grpId="0"/>
      <p:bldP spid="266" grpId="0"/>
      <p:bldP spid="267" grpId="0"/>
      <p:bldP spid="268" grpId="0"/>
      <p:bldP spid="269" grpId="0"/>
      <p:bldP spid="270" grpId="0"/>
      <p:bldP spid="271" grpId="0"/>
      <p:bldP spid="272" grpId="0"/>
      <p:bldP spid="273" grpId="0"/>
      <p:bldP spid="274" grpId="0" animBg="1"/>
      <p:bldP spid="275" grpId="0" animBg="1"/>
      <p:bldP spid="294" grpId="0"/>
      <p:bldP spid="298" grpId="0"/>
      <p:bldP spid="30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More Precise Abstraction</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8392095D-D03F-8246-AB54-15120DEE7AD9}" type="datetime1">
              <a:rPr lang="en-US" smtClean="0"/>
              <a:t>8/8/16</a:t>
            </a:fld>
            <a:endParaRPr lang="en-US" dirty="0"/>
          </a:p>
        </p:txBody>
      </p:sp>
      <p:cxnSp>
        <p:nvCxnSpPr>
          <p:cNvPr id="107" name="Straight Arrow Connector 106"/>
          <p:cNvCxnSpPr/>
          <p:nvPr/>
        </p:nvCxnSpPr>
        <p:spPr>
          <a:xfrm>
            <a:off x="5662895" y="3216741"/>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08" name="TextBox 107"/>
          <p:cNvSpPr txBox="1"/>
          <p:nvPr/>
        </p:nvSpPr>
        <p:spPr>
          <a:xfrm>
            <a:off x="5661505" y="3845497"/>
            <a:ext cx="1094980" cy="369332"/>
          </a:xfrm>
          <a:prstGeom prst="rect">
            <a:avLst/>
          </a:prstGeom>
          <a:noFill/>
        </p:spPr>
        <p:txBody>
          <a:bodyPr wrap="square" rtlCol="0">
            <a:spAutoFit/>
          </a:bodyPr>
          <a:lstStyle/>
          <a:p>
            <a:pPr algn="ctr"/>
            <a:r>
              <a:rPr lang="en-US" dirty="0" smtClean="0"/>
              <a:t>path(1,7)</a:t>
            </a:r>
            <a:endParaRPr lang="en-US" dirty="0"/>
          </a:p>
        </p:txBody>
      </p:sp>
      <p:sp>
        <p:nvSpPr>
          <p:cNvPr id="109" name="TextBox 108"/>
          <p:cNvSpPr txBox="1"/>
          <p:nvPr/>
        </p:nvSpPr>
        <p:spPr>
          <a:xfrm>
            <a:off x="4595605" y="3845446"/>
            <a:ext cx="1036238" cy="369332"/>
          </a:xfrm>
          <a:prstGeom prst="rect">
            <a:avLst/>
          </a:prstGeom>
          <a:noFill/>
        </p:spPr>
        <p:txBody>
          <a:bodyPr wrap="square" rtlCol="0">
            <a:spAutoFit/>
          </a:bodyPr>
          <a:lstStyle/>
          <a:p>
            <a:pPr algn="ctr"/>
            <a:r>
              <a:rPr lang="en-US" dirty="0" smtClean="0"/>
              <a:t>edge(7,2)</a:t>
            </a:r>
            <a:endParaRPr lang="en-US" dirty="0"/>
          </a:p>
        </p:txBody>
      </p:sp>
      <p:sp>
        <p:nvSpPr>
          <p:cNvPr id="110" name="TextBox 109"/>
          <p:cNvSpPr txBox="1"/>
          <p:nvPr/>
        </p:nvSpPr>
        <p:spPr>
          <a:xfrm>
            <a:off x="6814714" y="3859275"/>
            <a:ext cx="1036238" cy="369332"/>
          </a:xfrm>
          <a:prstGeom prst="rect">
            <a:avLst/>
          </a:prstGeom>
          <a:noFill/>
        </p:spPr>
        <p:txBody>
          <a:bodyPr wrap="square" rtlCol="0">
            <a:spAutoFit/>
          </a:bodyPr>
          <a:lstStyle/>
          <a:p>
            <a:pPr algn="ctr"/>
            <a:r>
              <a:rPr lang="en-US" dirty="0" smtClean="0"/>
              <a:t>edge(7,5)</a:t>
            </a:r>
            <a:endParaRPr lang="en-US" dirty="0"/>
          </a:p>
        </p:txBody>
      </p:sp>
      <p:sp>
        <p:nvSpPr>
          <p:cNvPr id="111" name="TextBox 110"/>
          <p:cNvSpPr txBox="1"/>
          <p:nvPr/>
        </p:nvSpPr>
        <p:spPr>
          <a:xfrm>
            <a:off x="5120850" y="4369353"/>
            <a:ext cx="1043784" cy="369332"/>
          </a:xfrm>
          <a:prstGeom prst="rect">
            <a:avLst/>
          </a:prstGeom>
          <a:noFill/>
        </p:spPr>
        <p:txBody>
          <a:bodyPr wrap="square" rtlCol="0">
            <a:spAutoFit/>
          </a:bodyPr>
          <a:lstStyle/>
          <a:p>
            <a:pPr algn="ctr"/>
            <a:r>
              <a:rPr lang="en-US" dirty="0" smtClean="0"/>
              <a:t>path(1,2)</a:t>
            </a:r>
            <a:endParaRPr lang="en-US" dirty="0"/>
          </a:p>
        </p:txBody>
      </p:sp>
      <p:sp>
        <p:nvSpPr>
          <p:cNvPr id="112" name="TextBox 111"/>
          <p:cNvSpPr txBox="1"/>
          <p:nvPr/>
        </p:nvSpPr>
        <p:spPr>
          <a:xfrm>
            <a:off x="6310594" y="4369353"/>
            <a:ext cx="993120" cy="369332"/>
          </a:xfrm>
          <a:prstGeom prst="rect">
            <a:avLst/>
          </a:prstGeom>
          <a:noFill/>
        </p:spPr>
        <p:txBody>
          <a:bodyPr wrap="square" rtlCol="0">
            <a:spAutoFit/>
          </a:bodyPr>
          <a:lstStyle/>
          <a:p>
            <a:r>
              <a:rPr lang="en-US" dirty="0" smtClean="0"/>
              <a:t>path(1,5)</a:t>
            </a:r>
            <a:endParaRPr lang="en-US" dirty="0"/>
          </a:p>
        </p:txBody>
      </p:sp>
      <p:sp>
        <p:nvSpPr>
          <p:cNvPr id="113" name="TextBox 112"/>
          <p:cNvSpPr txBox="1"/>
          <p:nvPr/>
        </p:nvSpPr>
        <p:spPr>
          <a:xfrm>
            <a:off x="3893087" y="4384591"/>
            <a:ext cx="1336944" cy="369332"/>
          </a:xfrm>
          <a:prstGeom prst="rect">
            <a:avLst/>
          </a:prstGeom>
          <a:noFill/>
        </p:spPr>
        <p:txBody>
          <a:bodyPr wrap="square" rtlCol="0">
            <a:spAutoFit/>
          </a:bodyPr>
          <a:lstStyle/>
          <a:p>
            <a:pPr algn="ctr"/>
            <a:r>
              <a:rPr lang="en-US" dirty="0"/>
              <a:t>e</a:t>
            </a:r>
            <a:r>
              <a:rPr lang="en-US" dirty="0" smtClean="0"/>
              <a:t>dge(2,8)</a:t>
            </a:r>
            <a:endParaRPr lang="en-US" dirty="0"/>
          </a:p>
        </p:txBody>
      </p:sp>
      <p:sp>
        <p:nvSpPr>
          <p:cNvPr id="114" name="TextBox 113"/>
          <p:cNvSpPr txBox="1"/>
          <p:nvPr/>
        </p:nvSpPr>
        <p:spPr>
          <a:xfrm>
            <a:off x="7231119" y="4368742"/>
            <a:ext cx="1346645" cy="369332"/>
          </a:xfrm>
          <a:prstGeom prst="rect">
            <a:avLst/>
          </a:prstGeom>
          <a:noFill/>
        </p:spPr>
        <p:txBody>
          <a:bodyPr wrap="square" rtlCol="0">
            <a:spAutoFit/>
          </a:bodyPr>
          <a:lstStyle/>
          <a:p>
            <a:pPr algn="ctr"/>
            <a:r>
              <a:rPr lang="en-US" dirty="0" smtClean="0"/>
              <a:t>edge(5,8)</a:t>
            </a:r>
            <a:endParaRPr lang="en-US" dirty="0"/>
          </a:p>
        </p:txBody>
      </p:sp>
      <p:sp>
        <p:nvSpPr>
          <p:cNvPr id="115" name="TextBox 114"/>
          <p:cNvSpPr txBox="1"/>
          <p:nvPr/>
        </p:nvSpPr>
        <p:spPr>
          <a:xfrm>
            <a:off x="5699055" y="5001829"/>
            <a:ext cx="979194" cy="369332"/>
          </a:xfrm>
          <a:prstGeom prst="rect">
            <a:avLst/>
          </a:prstGeom>
          <a:noFill/>
        </p:spPr>
        <p:txBody>
          <a:bodyPr wrap="square" rtlCol="0">
            <a:spAutoFit/>
          </a:bodyPr>
          <a:lstStyle/>
          <a:p>
            <a:r>
              <a:rPr lang="en-US" dirty="0" smtClean="0"/>
              <a:t>path(1,8)</a:t>
            </a:r>
            <a:endParaRPr lang="en-US" dirty="0"/>
          </a:p>
        </p:txBody>
      </p:sp>
      <p:sp>
        <p:nvSpPr>
          <p:cNvPr id="116" name="TextBox 115"/>
          <p:cNvSpPr txBox="1"/>
          <p:nvPr/>
        </p:nvSpPr>
        <p:spPr>
          <a:xfrm>
            <a:off x="4576099" y="4996605"/>
            <a:ext cx="1049759" cy="369332"/>
          </a:xfrm>
          <a:prstGeom prst="rect">
            <a:avLst/>
          </a:prstGeom>
          <a:noFill/>
        </p:spPr>
        <p:txBody>
          <a:bodyPr wrap="square" rtlCol="0">
            <a:spAutoFit/>
          </a:bodyPr>
          <a:lstStyle/>
          <a:p>
            <a:pPr algn="ctr"/>
            <a:r>
              <a:rPr lang="en-US" dirty="0" smtClean="0"/>
              <a:t>edge(8,3)</a:t>
            </a:r>
            <a:endParaRPr lang="en-US" dirty="0"/>
          </a:p>
        </p:txBody>
      </p:sp>
      <p:sp>
        <p:nvSpPr>
          <p:cNvPr id="117" name="TextBox 116"/>
          <p:cNvSpPr txBox="1"/>
          <p:nvPr/>
        </p:nvSpPr>
        <p:spPr>
          <a:xfrm>
            <a:off x="6825031" y="4996605"/>
            <a:ext cx="1006347" cy="369332"/>
          </a:xfrm>
          <a:prstGeom prst="rect">
            <a:avLst/>
          </a:prstGeom>
          <a:noFill/>
        </p:spPr>
        <p:txBody>
          <a:bodyPr wrap="square" rtlCol="0">
            <a:spAutoFit/>
          </a:bodyPr>
          <a:lstStyle/>
          <a:p>
            <a:pPr algn="ctr"/>
            <a:r>
              <a:rPr lang="en-US" dirty="0" smtClean="0"/>
              <a:t>edge(8,6)</a:t>
            </a:r>
            <a:endParaRPr lang="en-US" dirty="0"/>
          </a:p>
        </p:txBody>
      </p:sp>
      <p:sp>
        <p:nvSpPr>
          <p:cNvPr id="118" name="TextBox 117"/>
          <p:cNvSpPr txBox="1"/>
          <p:nvPr/>
        </p:nvSpPr>
        <p:spPr>
          <a:xfrm>
            <a:off x="5134153" y="5613372"/>
            <a:ext cx="914400" cy="276999"/>
          </a:xfrm>
          <a:prstGeom prst="rect">
            <a:avLst/>
          </a:prstGeom>
          <a:noFill/>
          <a:ln w="19050">
            <a:solidFill>
              <a:schemeClr val="tx1"/>
            </a:solidFill>
            <a:prstDash val="solid"/>
          </a:ln>
        </p:spPr>
        <p:txBody>
          <a:bodyPr wrap="square" lIns="0" tIns="0" rIns="0" bIns="0" rtlCol="0" anchor="t" anchorCtr="0">
            <a:spAutoFit/>
          </a:bodyPr>
          <a:lstStyle/>
          <a:p>
            <a:pPr algn="ctr"/>
            <a:r>
              <a:rPr lang="en-US" dirty="0" smtClean="0"/>
              <a:t>path(1,3)</a:t>
            </a:r>
            <a:endParaRPr lang="en-US" dirty="0"/>
          </a:p>
        </p:txBody>
      </p:sp>
      <p:sp>
        <p:nvSpPr>
          <p:cNvPr id="119" name="TextBox 118"/>
          <p:cNvSpPr txBox="1"/>
          <p:nvPr/>
        </p:nvSpPr>
        <p:spPr>
          <a:xfrm>
            <a:off x="6343442" y="5613372"/>
            <a:ext cx="914400" cy="276999"/>
          </a:xfrm>
          <a:prstGeom prst="rect">
            <a:avLst/>
          </a:prstGeom>
          <a:noFill/>
          <a:ln w="19050">
            <a:solidFill>
              <a:schemeClr val="tx1"/>
            </a:solidFill>
          </a:ln>
        </p:spPr>
        <p:txBody>
          <a:bodyPr wrap="square" lIns="0" tIns="0" rIns="0" bIns="0" rtlCol="0" anchor="t" anchorCtr="0">
            <a:spAutoFit/>
          </a:bodyPr>
          <a:lstStyle/>
          <a:p>
            <a:pPr algn="ctr"/>
            <a:r>
              <a:rPr lang="en-US" dirty="0" smtClean="0"/>
              <a:t>path(1,6)</a:t>
            </a:r>
            <a:endParaRPr lang="en-US" dirty="0"/>
          </a:p>
        </p:txBody>
      </p:sp>
      <p:cxnSp>
        <p:nvCxnSpPr>
          <p:cNvPr id="120" name="Straight Connector 119"/>
          <p:cNvCxnSpPr/>
          <p:nvPr/>
        </p:nvCxnSpPr>
        <p:spPr>
          <a:xfrm>
            <a:off x="5318974" y="4169046"/>
            <a:ext cx="29260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flipH="1">
            <a:off x="5604437" y="4165831"/>
            <a:ext cx="506362"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Arrow Connector 121"/>
          <p:cNvCxnSpPr/>
          <p:nvPr/>
        </p:nvCxnSpPr>
        <p:spPr>
          <a:xfrm>
            <a:off x="5604437" y="4282415"/>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a:off x="6282363" y="4179901"/>
            <a:ext cx="502920"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a:xfrm flipH="1">
            <a:off x="6788709" y="4176582"/>
            <a:ext cx="29606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Straight Arrow Connector 124"/>
          <p:cNvCxnSpPr/>
          <p:nvPr/>
        </p:nvCxnSpPr>
        <p:spPr>
          <a:xfrm>
            <a:off x="6788709" y="4296483"/>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4644787" y="4711649"/>
            <a:ext cx="320040"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flipH="1">
            <a:off x="4951270" y="4712865"/>
            <a:ext cx="625031"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Straight Arrow Connector 127"/>
          <p:cNvCxnSpPr/>
          <p:nvPr/>
        </p:nvCxnSpPr>
        <p:spPr>
          <a:xfrm>
            <a:off x="4951270" y="4845751"/>
            <a:ext cx="1005840" cy="20116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a:off x="6722698" y="4707640"/>
            <a:ext cx="621792"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Straight Connector 129"/>
          <p:cNvCxnSpPr/>
          <p:nvPr/>
        </p:nvCxnSpPr>
        <p:spPr>
          <a:xfrm flipH="1">
            <a:off x="7344661" y="4704295"/>
            <a:ext cx="319753"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31" name="Straight Arrow Connector 130"/>
          <p:cNvCxnSpPr/>
          <p:nvPr/>
        </p:nvCxnSpPr>
        <p:spPr>
          <a:xfrm flipH="1">
            <a:off x="6336342" y="4852341"/>
            <a:ext cx="1006168" cy="20081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5291921" y="5345961"/>
            <a:ext cx="346435"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flipH="1">
            <a:off x="5624288" y="5342697"/>
            <a:ext cx="472444"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Straight Arrow Connector 133"/>
          <p:cNvCxnSpPr/>
          <p:nvPr/>
        </p:nvCxnSpPr>
        <p:spPr>
          <a:xfrm>
            <a:off x="5638356" y="5464846"/>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5" name="Straight Connector 134"/>
          <p:cNvCxnSpPr/>
          <p:nvPr/>
        </p:nvCxnSpPr>
        <p:spPr>
          <a:xfrm>
            <a:off x="6266002" y="5345337"/>
            <a:ext cx="490898"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36" name="Straight Connector 135"/>
          <p:cNvCxnSpPr/>
          <p:nvPr/>
        </p:nvCxnSpPr>
        <p:spPr>
          <a:xfrm flipH="1">
            <a:off x="6756900" y="5345961"/>
            <a:ext cx="375451"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Straight Arrow Connector 136"/>
          <p:cNvCxnSpPr/>
          <p:nvPr/>
        </p:nvCxnSpPr>
        <p:spPr>
          <a:xfrm>
            <a:off x="6766337" y="5457105"/>
            <a:ext cx="3374"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38" name="TextBox 137"/>
          <p:cNvSpPr txBox="1"/>
          <p:nvPr/>
        </p:nvSpPr>
        <p:spPr>
          <a:xfrm>
            <a:off x="6324783" y="3309166"/>
            <a:ext cx="1003659" cy="369332"/>
          </a:xfrm>
          <a:prstGeom prst="rect">
            <a:avLst/>
          </a:prstGeom>
          <a:noFill/>
        </p:spPr>
        <p:txBody>
          <a:bodyPr wrap="square" rtlCol="0">
            <a:spAutoFit/>
          </a:bodyPr>
          <a:lstStyle/>
          <a:p>
            <a:pPr algn="ctr"/>
            <a:r>
              <a:rPr lang="en-US" dirty="0" smtClean="0"/>
              <a:t>edge(1,7)</a:t>
            </a:r>
            <a:endParaRPr lang="en-US" dirty="0"/>
          </a:p>
        </p:txBody>
      </p:sp>
      <p:cxnSp>
        <p:nvCxnSpPr>
          <p:cNvPr id="139" name="Straight Connector 138"/>
          <p:cNvCxnSpPr/>
          <p:nvPr/>
        </p:nvCxnSpPr>
        <p:spPr>
          <a:xfrm>
            <a:off x="5740496" y="3655496"/>
            <a:ext cx="482567"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flipH="1">
            <a:off x="6225742" y="3650361"/>
            <a:ext cx="484632"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141" name="Straight Arrow Connector 140"/>
          <p:cNvCxnSpPr/>
          <p:nvPr/>
        </p:nvCxnSpPr>
        <p:spPr>
          <a:xfrm flipH="1">
            <a:off x="6225739" y="3777196"/>
            <a:ext cx="1"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2" name="TextBox 141"/>
          <p:cNvSpPr txBox="1"/>
          <p:nvPr/>
        </p:nvSpPr>
        <p:spPr>
          <a:xfrm>
            <a:off x="5162289" y="3314300"/>
            <a:ext cx="1128277" cy="369332"/>
          </a:xfrm>
          <a:prstGeom prst="rect">
            <a:avLst/>
          </a:prstGeom>
          <a:noFill/>
        </p:spPr>
        <p:txBody>
          <a:bodyPr wrap="square" rtlCol="0">
            <a:spAutoFit/>
          </a:bodyPr>
          <a:lstStyle/>
          <a:p>
            <a:r>
              <a:rPr lang="en-US" dirty="0" smtClean="0"/>
              <a:t>path(1,1)</a:t>
            </a:r>
            <a:endParaRPr lang="en-US" dirty="0"/>
          </a:p>
        </p:txBody>
      </p:sp>
      <p:pic>
        <p:nvPicPr>
          <p:cNvPr id="205" name="Picture 20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7014" y="5718948"/>
            <a:ext cx="207295" cy="207295"/>
          </a:xfrm>
          <a:prstGeom prst="rect">
            <a:avLst/>
          </a:prstGeom>
        </p:spPr>
      </p:pic>
      <p:pic>
        <p:nvPicPr>
          <p:cNvPr id="206" name="Picture 20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2166" y="5723563"/>
            <a:ext cx="207295" cy="207295"/>
          </a:xfrm>
          <a:prstGeom prst="rect">
            <a:avLst/>
          </a:prstGeom>
        </p:spPr>
      </p:pic>
      <p:sp>
        <p:nvSpPr>
          <p:cNvPr id="90" name="Oval Callout 89"/>
          <p:cNvSpPr/>
          <p:nvPr/>
        </p:nvSpPr>
        <p:spPr>
          <a:xfrm>
            <a:off x="7604336" y="5224477"/>
            <a:ext cx="1173904" cy="625566"/>
          </a:xfrm>
          <a:prstGeom prst="wedgeEllipseCallout">
            <a:avLst>
              <a:gd name="adj1" fmla="val -73865"/>
              <a:gd name="adj2" fmla="val 1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false alarm!</a:t>
            </a:r>
            <a:endParaRPr lang="en-US" sz="2000" dirty="0"/>
          </a:p>
        </p:txBody>
      </p:sp>
      <p:sp>
        <p:nvSpPr>
          <p:cNvPr id="85" name="Oval 84"/>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86" name="Oval 85"/>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87" name="Oval 86"/>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88" name="Oval 87"/>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89" name="Oval 88"/>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91" name="Oval 90"/>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92" name="Oval 91"/>
          <p:cNvSpPr/>
          <p:nvPr/>
        </p:nvSpPr>
        <p:spPr>
          <a:xfrm>
            <a:off x="335347" y="1830019"/>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b="1" dirty="0" smtClean="0">
                <a:solidFill>
                  <a:srgbClr val="FF0000"/>
                </a:solidFill>
              </a:rPr>
              <a:t>7</a:t>
            </a:r>
            <a:r>
              <a:rPr lang="en-US" b="1" baseline="-25000" dirty="0" smtClean="0">
                <a:solidFill>
                  <a:srgbClr val="FF0000"/>
                </a:solidFill>
              </a:rPr>
              <a:t>f</a:t>
            </a:r>
            <a:endParaRPr lang="en-US" b="1" baseline="-25000" dirty="0">
              <a:solidFill>
                <a:srgbClr val="FF0000"/>
              </a:solidFill>
            </a:endParaRPr>
          </a:p>
        </p:txBody>
      </p:sp>
      <p:sp>
        <p:nvSpPr>
          <p:cNvPr id="93" name="Oval 92"/>
          <p:cNvSpPr/>
          <p:nvPr/>
        </p:nvSpPr>
        <p:spPr>
          <a:xfrm>
            <a:off x="1955733" y="2914476"/>
            <a:ext cx="368614" cy="37223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solidFill>
                  <a:schemeClr val="bg1">
                    <a:lumMod val="85000"/>
                  </a:schemeClr>
                </a:solidFill>
              </a:rPr>
              <a:t>8</a:t>
            </a:r>
            <a:endParaRPr lang="en-US" dirty="0">
              <a:solidFill>
                <a:schemeClr val="bg1">
                  <a:lumMod val="85000"/>
                </a:schemeClr>
              </a:solidFill>
            </a:endParaRPr>
          </a:p>
        </p:txBody>
      </p:sp>
      <p:sp>
        <p:nvSpPr>
          <p:cNvPr id="94" name="Oval 93"/>
          <p:cNvSpPr/>
          <p:nvPr/>
        </p:nvSpPr>
        <p:spPr>
          <a:xfrm>
            <a:off x="1955733" y="1830019"/>
            <a:ext cx="368614" cy="37223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solidFill>
                  <a:schemeClr val="bg1">
                    <a:lumMod val="85000"/>
                  </a:schemeClr>
                </a:solidFill>
              </a:rPr>
              <a:t>7</a:t>
            </a:r>
            <a:endParaRPr lang="en-US" dirty="0">
              <a:solidFill>
                <a:schemeClr val="bg1">
                  <a:lumMod val="85000"/>
                </a:schemeClr>
              </a:solidFill>
            </a:endParaRPr>
          </a:p>
        </p:txBody>
      </p:sp>
      <p:sp>
        <p:nvSpPr>
          <p:cNvPr id="95" name="Oval 94"/>
          <p:cNvSpPr/>
          <p:nvPr/>
        </p:nvSpPr>
        <p:spPr>
          <a:xfrm>
            <a:off x="335347" y="2914476"/>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b="1" dirty="0" smtClean="0">
                <a:solidFill>
                  <a:srgbClr val="FF0000"/>
                </a:solidFill>
              </a:rPr>
              <a:t>8</a:t>
            </a:r>
            <a:r>
              <a:rPr lang="en-US" b="1" baseline="-25000" dirty="0" smtClean="0">
                <a:solidFill>
                  <a:srgbClr val="FF0000"/>
                </a:solidFill>
              </a:rPr>
              <a:t>f</a:t>
            </a:r>
            <a:endParaRPr lang="en-US" b="1" baseline="-25000" dirty="0">
              <a:solidFill>
                <a:srgbClr val="FF0000"/>
              </a:solidFill>
            </a:endParaRPr>
          </a:p>
        </p:txBody>
      </p:sp>
      <p:cxnSp>
        <p:nvCxnSpPr>
          <p:cNvPr id="96" name="Straight Arrow Connector 95"/>
          <p:cNvCxnSpPr/>
          <p:nvPr/>
        </p:nvCxnSpPr>
        <p:spPr>
          <a:xfrm>
            <a:off x="649979" y="2147737"/>
            <a:ext cx="550304"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97" name="Straight Arrow Connector 96"/>
          <p:cNvCxnSpPr/>
          <p:nvPr/>
        </p:nvCxnSpPr>
        <p:spPr>
          <a:xfrm flipH="1">
            <a:off x="649979" y="2697585"/>
            <a:ext cx="550304"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98" name="Straight Arrow Connector 97"/>
          <p:cNvCxnSpPr/>
          <p:nvPr/>
        </p:nvCxnSpPr>
        <p:spPr>
          <a:xfrm>
            <a:off x="649979" y="3232194"/>
            <a:ext cx="550304"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99" name="Straight Arrow Connector 98"/>
          <p:cNvCxnSpPr/>
          <p:nvPr/>
        </p:nvCxnSpPr>
        <p:spPr>
          <a:xfrm flipH="1">
            <a:off x="649979" y="1601800"/>
            <a:ext cx="550304"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00" name="Straight Arrow Connector 99"/>
          <p:cNvCxnSpPr/>
          <p:nvPr/>
        </p:nvCxnSpPr>
        <p:spPr>
          <a:xfrm flipH="1">
            <a:off x="2270365" y="1601800"/>
            <a:ext cx="551823"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01" name="Straight Arrow Connector 100"/>
          <p:cNvCxnSpPr/>
          <p:nvPr/>
        </p:nvCxnSpPr>
        <p:spPr>
          <a:xfrm>
            <a:off x="2270365" y="2147737"/>
            <a:ext cx="551823"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H="1">
            <a:off x="2270365" y="2697585"/>
            <a:ext cx="551823"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03" name="Straight Arrow Connector 102"/>
          <p:cNvCxnSpPr/>
          <p:nvPr/>
        </p:nvCxnSpPr>
        <p:spPr>
          <a:xfrm>
            <a:off x="2270365" y="3232194"/>
            <a:ext cx="551823"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104" name="Oval 103"/>
          <p:cNvSpPr/>
          <p:nvPr/>
        </p:nvSpPr>
        <p:spPr>
          <a:xfrm>
            <a:off x="3576683" y="1830019"/>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b="1" dirty="0" smtClean="0">
                <a:solidFill>
                  <a:srgbClr val="0070C0"/>
                </a:solidFill>
              </a:rPr>
              <a:t>7</a:t>
            </a:r>
            <a:r>
              <a:rPr lang="en-US" b="1" baseline="-25000" dirty="0" smtClean="0">
                <a:solidFill>
                  <a:srgbClr val="0070C0"/>
                </a:solidFill>
              </a:rPr>
              <a:t>g</a:t>
            </a:r>
            <a:endParaRPr lang="en-US" b="1" baseline="-25000" dirty="0">
              <a:solidFill>
                <a:srgbClr val="0070C0"/>
              </a:solidFill>
            </a:endParaRPr>
          </a:p>
        </p:txBody>
      </p:sp>
      <p:sp>
        <p:nvSpPr>
          <p:cNvPr id="105" name="Oval 104"/>
          <p:cNvSpPr/>
          <p:nvPr/>
        </p:nvSpPr>
        <p:spPr>
          <a:xfrm>
            <a:off x="3576683" y="2960196"/>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b="1" dirty="0" smtClean="0">
                <a:solidFill>
                  <a:srgbClr val="0070C0"/>
                </a:solidFill>
              </a:rPr>
              <a:t>8</a:t>
            </a:r>
            <a:r>
              <a:rPr lang="en-US" b="1" baseline="-25000" dirty="0" smtClean="0">
                <a:solidFill>
                  <a:srgbClr val="0070C0"/>
                </a:solidFill>
              </a:rPr>
              <a:t>g</a:t>
            </a:r>
            <a:endParaRPr lang="en-US" b="1" baseline="-25000" dirty="0">
              <a:solidFill>
                <a:srgbClr val="0070C0"/>
              </a:solidFill>
            </a:endParaRPr>
          </a:p>
        </p:txBody>
      </p:sp>
      <p:cxnSp>
        <p:nvCxnSpPr>
          <p:cNvPr id="106" name="Straight Arrow Connector 105"/>
          <p:cNvCxnSpPr/>
          <p:nvPr/>
        </p:nvCxnSpPr>
        <p:spPr>
          <a:xfrm>
            <a:off x="1460933" y="2697585"/>
            <a:ext cx="548782"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43" name="Straight Arrow Connector 142"/>
          <p:cNvCxnSpPr/>
          <p:nvPr/>
        </p:nvCxnSpPr>
        <p:spPr>
          <a:xfrm flipH="1">
            <a:off x="1460933" y="3232194"/>
            <a:ext cx="548782"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44" name="Straight Arrow Connector 143"/>
          <p:cNvCxnSpPr/>
          <p:nvPr/>
        </p:nvCxnSpPr>
        <p:spPr>
          <a:xfrm>
            <a:off x="1460933" y="1586560"/>
            <a:ext cx="548782"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45" name="Straight Arrow Connector 144"/>
          <p:cNvCxnSpPr/>
          <p:nvPr/>
        </p:nvCxnSpPr>
        <p:spPr>
          <a:xfrm flipH="1">
            <a:off x="1460933" y="2147737"/>
            <a:ext cx="548782" cy="286642"/>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146" name="Straight Arrow Connector 145"/>
          <p:cNvCxnSpPr/>
          <p:nvPr/>
        </p:nvCxnSpPr>
        <p:spPr>
          <a:xfrm>
            <a:off x="3082838" y="1601800"/>
            <a:ext cx="547827" cy="28273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47" name="Straight Arrow Connector 146"/>
          <p:cNvCxnSpPr/>
          <p:nvPr/>
        </p:nvCxnSpPr>
        <p:spPr>
          <a:xfrm flipH="1">
            <a:off x="3082838" y="2147737"/>
            <a:ext cx="547827"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8" name="Straight Arrow Connector 147"/>
          <p:cNvCxnSpPr/>
          <p:nvPr/>
        </p:nvCxnSpPr>
        <p:spPr>
          <a:xfrm>
            <a:off x="3082838" y="2697585"/>
            <a:ext cx="547827" cy="31712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83" name="Straight Arrow Connector 182"/>
          <p:cNvCxnSpPr/>
          <p:nvPr/>
        </p:nvCxnSpPr>
        <p:spPr>
          <a:xfrm flipH="1">
            <a:off x="3082838" y="3277914"/>
            <a:ext cx="547827" cy="27423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grpSp>
        <p:nvGrpSpPr>
          <p:cNvPr id="209" name="Group 208"/>
          <p:cNvGrpSpPr/>
          <p:nvPr/>
        </p:nvGrpSpPr>
        <p:grpSpPr>
          <a:xfrm>
            <a:off x="4320132" y="1254324"/>
            <a:ext cx="4461420" cy="1719302"/>
            <a:chOff x="774308" y="1381336"/>
            <a:chExt cx="7280577" cy="2884874"/>
          </a:xfrm>
        </p:grpSpPr>
        <p:sp>
          <p:nvSpPr>
            <p:cNvPr id="212" name="Rectangle 211"/>
            <p:cNvSpPr/>
            <p:nvPr/>
          </p:nvSpPr>
          <p:spPr>
            <a:xfrm>
              <a:off x="774308" y="1381336"/>
              <a:ext cx="7193866" cy="28777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extBox 209"/>
            <p:cNvSpPr txBox="1"/>
            <p:nvPr/>
          </p:nvSpPr>
          <p:spPr>
            <a:xfrm>
              <a:off x="781789" y="1451675"/>
              <a:ext cx="3767286"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f</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q1</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id1(v</a:t>
              </a:r>
              <a:r>
                <a:rPr lang="en-US" sz="1400" dirty="0" smtClean="0">
                  <a:latin typeface="Courier New" panose="02070309020205020404" pitchFamily="49" charset="0"/>
                  <a:cs typeface="Courier New" panose="02070309020205020404" pitchFamily="49" charset="0"/>
                </a:rPr>
                <a:t>){ return v }</a:t>
              </a:r>
              <a:endParaRPr lang="en-US" sz="1400" dirty="0">
                <a:latin typeface="Courier New" panose="02070309020205020404" pitchFamily="49" charset="0"/>
                <a:cs typeface="Courier New" panose="02070309020205020404" pitchFamily="49" charset="0"/>
              </a:endParaRPr>
            </a:p>
          </p:txBody>
        </p:sp>
        <p:sp>
          <p:nvSpPr>
            <p:cNvPr id="211" name="TextBox 210"/>
            <p:cNvSpPr txBox="1"/>
            <p:nvPr/>
          </p:nvSpPr>
          <p:spPr>
            <a:xfrm>
              <a:off x="4471372" y="1451675"/>
              <a:ext cx="3583513"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q2</a:t>
              </a:r>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id2(v</a:t>
              </a:r>
              <a:r>
                <a:rPr lang="en-US" sz="1400" dirty="0" smtClean="0">
                  <a:latin typeface="Courier New" panose="02070309020205020404" pitchFamily="49" charset="0"/>
                  <a:cs typeface="Courier New" panose="02070309020205020404" pitchFamily="49" charset="0"/>
                </a:rPr>
                <a:t>){ return v</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grpSp>
        <p:nvGrpSpPr>
          <p:cNvPr id="78" name="Group 77"/>
          <p:cNvGrpSpPr/>
          <p:nvPr/>
        </p:nvGrpSpPr>
        <p:grpSpPr>
          <a:xfrm>
            <a:off x="1367502" y="4307482"/>
            <a:ext cx="1813558" cy="1772471"/>
            <a:chOff x="1320454" y="4055690"/>
            <a:chExt cx="1813558" cy="1772471"/>
          </a:xfrm>
        </p:grpSpPr>
        <p:sp>
          <p:nvSpPr>
            <p:cNvPr id="79" name="TextBox 78"/>
            <p:cNvSpPr txBox="1"/>
            <p:nvPr/>
          </p:nvSpPr>
          <p:spPr>
            <a:xfrm>
              <a:off x="1320454" y="5243386"/>
              <a:ext cx="1813558" cy="584775"/>
            </a:xfrm>
            <a:prstGeom prst="rect">
              <a:avLst/>
            </a:prstGeom>
            <a:noFill/>
          </p:spPr>
          <p:txBody>
            <a:bodyPr wrap="square" rtlCol="0">
              <a:spAutoFit/>
            </a:bodyPr>
            <a:lstStyle/>
            <a:p>
              <a:pPr algn="ctr"/>
              <a:r>
                <a:rPr lang="en-US" sz="1600" b="1" dirty="0" smtClean="0">
                  <a:latin typeface="Calibri"/>
                  <a:cs typeface="Calibri"/>
                </a:rPr>
                <a:t>Analysis User</a:t>
              </a:r>
              <a:br>
                <a:rPr lang="en-US" sz="1600" b="1" dirty="0" smtClean="0">
                  <a:latin typeface="Calibri"/>
                  <a:cs typeface="Calibri"/>
                </a:rPr>
              </a:br>
              <a:r>
                <a:rPr lang="en-US" sz="1600" b="1" dirty="0" smtClean="0">
                  <a:latin typeface="Calibri"/>
                  <a:cs typeface="Calibri"/>
                </a:rPr>
                <a:t>(Bob)</a:t>
              </a:r>
            </a:p>
          </p:txBody>
        </p:sp>
        <p:pic>
          <p:nvPicPr>
            <p:cNvPr id="80" name="Picture 79"/>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a:off x="1540883" y="4055690"/>
              <a:ext cx="1084536" cy="1137749"/>
            </a:xfrm>
            <a:prstGeom prst="rect">
              <a:avLst/>
            </a:prstGeom>
          </p:spPr>
        </p:pic>
      </p:grpSp>
      <p:sp>
        <p:nvSpPr>
          <p:cNvPr id="2" name="Slide Number Placeholder 1"/>
          <p:cNvSpPr>
            <a:spLocks noGrp="1"/>
          </p:cNvSpPr>
          <p:nvPr>
            <p:ph type="sldNum" sz="quarter" idx="11"/>
          </p:nvPr>
        </p:nvSpPr>
        <p:spPr/>
        <p:txBody>
          <a:bodyPr/>
          <a:lstStyle/>
          <a:p>
            <a:fld id="{1F7DF5D7-FF41-4BF6-8958-28DFF1DB182D}" type="slidenum">
              <a:rPr lang="en-US" smtClean="0"/>
              <a:pPr/>
              <a:t>15</a:t>
            </a:fld>
            <a:endParaRPr lang="en-US" dirty="0"/>
          </a:p>
        </p:txBody>
      </p:sp>
    </p:spTree>
    <p:extLst>
      <p:ext uri="{BB962C8B-B14F-4D97-AF65-F5344CB8AC3E}">
        <p14:creationId xmlns:p14="http://schemas.microsoft.com/office/powerpoint/2010/main" val="991370438"/>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2166" y="5723563"/>
            <a:ext cx="207295" cy="207295"/>
          </a:xfrm>
          <a:prstGeom prst="rect">
            <a:avLst/>
          </a:prstGeom>
        </p:spPr>
      </p:pic>
      <p:pic>
        <p:nvPicPr>
          <p:cNvPr id="153" name="Picture 1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17771" y="5715175"/>
            <a:ext cx="275885" cy="206914"/>
          </a:xfrm>
          <a:prstGeom prst="rect">
            <a:avLst/>
          </a:prstGeom>
        </p:spPr>
      </p:pic>
      <p:sp>
        <p:nvSpPr>
          <p:cNvPr id="5" name="Title 4"/>
          <p:cNvSpPr>
            <a:spLocks noGrp="1"/>
          </p:cNvSpPr>
          <p:nvPr>
            <p:ph type="title"/>
          </p:nvPr>
        </p:nvSpPr>
        <p:spPr/>
        <p:txBody>
          <a:bodyPr/>
          <a:lstStyle/>
          <a:p>
            <a:r>
              <a:rPr lang="en-US" dirty="0" smtClean="0"/>
              <a:t>A More Precise Abstraction</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CF3643D5-D454-3B42-ADCD-B3A8FF98417A}" type="datetime1">
              <a:rPr lang="en-US" smtClean="0"/>
              <a:t>8/8/16</a:t>
            </a:fld>
            <a:endParaRPr lang="en-US" dirty="0"/>
          </a:p>
        </p:txBody>
      </p:sp>
      <p:cxnSp>
        <p:nvCxnSpPr>
          <p:cNvPr id="90" name="Straight Arrow Connector 89"/>
          <p:cNvCxnSpPr/>
          <p:nvPr/>
        </p:nvCxnSpPr>
        <p:spPr>
          <a:xfrm>
            <a:off x="5659792" y="3226023"/>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91" name="TextBox 90"/>
          <p:cNvSpPr txBox="1"/>
          <p:nvPr/>
        </p:nvSpPr>
        <p:spPr>
          <a:xfrm>
            <a:off x="5658402" y="3854779"/>
            <a:ext cx="1094980" cy="369332"/>
          </a:xfrm>
          <a:prstGeom prst="rect">
            <a:avLst/>
          </a:prstGeom>
          <a:noFill/>
        </p:spPr>
        <p:txBody>
          <a:bodyPr wrap="square" rtlCol="0">
            <a:spAutoFit/>
          </a:bodyPr>
          <a:lstStyle/>
          <a:p>
            <a:pPr algn="ctr"/>
            <a:r>
              <a:rPr lang="en-US" dirty="0" smtClean="0"/>
              <a:t>path(1,</a:t>
            </a:r>
            <a:r>
              <a:rPr lang="en-US" b="1" dirty="0" smtClean="0">
                <a:solidFill>
                  <a:srgbClr val="FF0000"/>
                </a:solidFill>
              </a:rPr>
              <a:t>7</a:t>
            </a:r>
            <a:r>
              <a:rPr lang="en-US" b="1" baseline="-25000" dirty="0" smtClean="0">
                <a:solidFill>
                  <a:srgbClr val="FF0000"/>
                </a:solidFill>
              </a:rPr>
              <a:t>f</a:t>
            </a:r>
            <a:r>
              <a:rPr lang="en-US" dirty="0" smtClean="0"/>
              <a:t>)</a:t>
            </a:r>
            <a:endParaRPr lang="en-US" dirty="0"/>
          </a:p>
        </p:txBody>
      </p:sp>
      <p:sp>
        <p:nvSpPr>
          <p:cNvPr id="92" name="TextBox 91"/>
          <p:cNvSpPr txBox="1"/>
          <p:nvPr/>
        </p:nvSpPr>
        <p:spPr>
          <a:xfrm>
            <a:off x="4572996" y="3854728"/>
            <a:ext cx="1055744" cy="369332"/>
          </a:xfrm>
          <a:prstGeom prst="rect">
            <a:avLst/>
          </a:prstGeom>
          <a:noFill/>
        </p:spPr>
        <p:txBody>
          <a:bodyPr wrap="square" rtlCol="0">
            <a:spAutoFit/>
          </a:bodyPr>
          <a:lstStyle/>
          <a:p>
            <a:pPr algn="ctr"/>
            <a:r>
              <a:rPr lang="en-US" dirty="0" smtClean="0"/>
              <a:t>edge(</a:t>
            </a:r>
            <a:r>
              <a:rPr lang="en-US" b="1" dirty="0" smtClean="0">
                <a:solidFill>
                  <a:srgbClr val="FF0000"/>
                </a:solidFill>
              </a:rPr>
              <a:t>7</a:t>
            </a:r>
            <a:r>
              <a:rPr lang="en-US" b="1" baseline="-25000" dirty="0" smtClean="0">
                <a:solidFill>
                  <a:srgbClr val="FF0000"/>
                </a:solidFill>
              </a:rPr>
              <a:t>f</a:t>
            </a:r>
            <a:r>
              <a:rPr lang="en-US" dirty="0" smtClean="0"/>
              <a:t>,2)</a:t>
            </a:r>
            <a:endParaRPr lang="en-US" dirty="0"/>
          </a:p>
        </p:txBody>
      </p:sp>
      <p:sp>
        <p:nvSpPr>
          <p:cNvPr id="98" name="TextBox 97"/>
          <p:cNvSpPr txBox="1"/>
          <p:nvPr/>
        </p:nvSpPr>
        <p:spPr>
          <a:xfrm>
            <a:off x="6811610" y="3868557"/>
            <a:ext cx="1083951" cy="369332"/>
          </a:xfrm>
          <a:prstGeom prst="rect">
            <a:avLst/>
          </a:prstGeom>
          <a:noFill/>
        </p:spPr>
        <p:txBody>
          <a:bodyPr wrap="square" rtlCol="0">
            <a:spAutoFit/>
          </a:bodyPr>
          <a:lstStyle/>
          <a:p>
            <a:pPr algn="ctr"/>
            <a:r>
              <a:rPr lang="en-US" dirty="0" smtClean="0"/>
              <a:t>edge(</a:t>
            </a:r>
            <a:r>
              <a:rPr lang="en-US" b="1" dirty="0" smtClean="0">
                <a:solidFill>
                  <a:srgbClr val="0070C0"/>
                </a:solidFill>
              </a:rPr>
              <a:t>7</a:t>
            </a:r>
            <a:r>
              <a:rPr lang="en-US" b="1" baseline="-25000" dirty="0" smtClean="0">
                <a:solidFill>
                  <a:srgbClr val="0070C0"/>
                </a:solidFill>
              </a:rPr>
              <a:t>g</a:t>
            </a:r>
            <a:r>
              <a:rPr lang="en-US" dirty="0" smtClean="0"/>
              <a:t>,5)</a:t>
            </a:r>
            <a:endParaRPr lang="en-US" dirty="0"/>
          </a:p>
        </p:txBody>
      </p:sp>
      <p:sp>
        <p:nvSpPr>
          <p:cNvPr id="100" name="TextBox 99"/>
          <p:cNvSpPr txBox="1"/>
          <p:nvPr/>
        </p:nvSpPr>
        <p:spPr>
          <a:xfrm>
            <a:off x="5117747" y="4378635"/>
            <a:ext cx="1043784" cy="369332"/>
          </a:xfrm>
          <a:prstGeom prst="rect">
            <a:avLst/>
          </a:prstGeom>
          <a:noFill/>
        </p:spPr>
        <p:txBody>
          <a:bodyPr wrap="square" rtlCol="0">
            <a:spAutoFit/>
          </a:bodyPr>
          <a:lstStyle/>
          <a:p>
            <a:pPr algn="ctr"/>
            <a:r>
              <a:rPr lang="en-US" dirty="0" smtClean="0"/>
              <a:t>path(1,2)</a:t>
            </a:r>
            <a:endParaRPr lang="en-US" dirty="0"/>
          </a:p>
        </p:txBody>
      </p:sp>
      <p:sp>
        <p:nvSpPr>
          <p:cNvPr id="101" name="TextBox 100"/>
          <p:cNvSpPr txBox="1"/>
          <p:nvPr/>
        </p:nvSpPr>
        <p:spPr>
          <a:xfrm>
            <a:off x="6307491" y="4378635"/>
            <a:ext cx="993120" cy="369332"/>
          </a:xfrm>
          <a:prstGeom prst="rect">
            <a:avLst/>
          </a:prstGeom>
          <a:noFill/>
        </p:spPr>
        <p:txBody>
          <a:bodyPr wrap="square" rtlCol="0">
            <a:spAutoFit/>
          </a:bodyPr>
          <a:lstStyle/>
          <a:p>
            <a:r>
              <a:rPr lang="en-US" dirty="0" smtClean="0"/>
              <a:t>path(1,5)</a:t>
            </a:r>
            <a:endParaRPr lang="en-US" dirty="0"/>
          </a:p>
        </p:txBody>
      </p:sp>
      <p:sp>
        <p:nvSpPr>
          <p:cNvPr id="102" name="TextBox 101"/>
          <p:cNvSpPr txBox="1"/>
          <p:nvPr/>
        </p:nvSpPr>
        <p:spPr>
          <a:xfrm>
            <a:off x="3889984" y="4393873"/>
            <a:ext cx="1336944" cy="369332"/>
          </a:xfrm>
          <a:prstGeom prst="rect">
            <a:avLst/>
          </a:prstGeom>
          <a:noFill/>
        </p:spPr>
        <p:txBody>
          <a:bodyPr wrap="square" rtlCol="0">
            <a:spAutoFit/>
          </a:bodyPr>
          <a:lstStyle/>
          <a:p>
            <a:pPr algn="ctr"/>
            <a:r>
              <a:rPr lang="en-US" dirty="0" smtClean="0"/>
              <a:t>edge(2,</a:t>
            </a:r>
            <a:r>
              <a:rPr lang="en-US" b="1" dirty="0" smtClean="0">
                <a:solidFill>
                  <a:srgbClr val="FF0000"/>
                </a:solidFill>
              </a:rPr>
              <a:t>8</a:t>
            </a:r>
            <a:r>
              <a:rPr lang="en-US" b="1" baseline="-25000" dirty="0" smtClean="0">
                <a:solidFill>
                  <a:srgbClr val="FF0000"/>
                </a:solidFill>
              </a:rPr>
              <a:t>f</a:t>
            </a:r>
            <a:r>
              <a:rPr lang="en-US" dirty="0" smtClean="0"/>
              <a:t>)</a:t>
            </a:r>
            <a:endParaRPr lang="en-US" dirty="0"/>
          </a:p>
        </p:txBody>
      </p:sp>
      <p:sp>
        <p:nvSpPr>
          <p:cNvPr id="103" name="TextBox 102"/>
          <p:cNvSpPr txBox="1"/>
          <p:nvPr/>
        </p:nvSpPr>
        <p:spPr>
          <a:xfrm>
            <a:off x="7228016" y="4378024"/>
            <a:ext cx="1346645" cy="369332"/>
          </a:xfrm>
          <a:prstGeom prst="rect">
            <a:avLst/>
          </a:prstGeom>
          <a:noFill/>
        </p:spPr>
        <p:txBody>
          <a:bodyPr wrap="square" rtlCol="0">
            <a:spAutoFit/>
          </a:bodyPr>
          <a:lstStyle/>
          <a:p>
            <a:pPr algn="ctr"/>
            <a:r>
              <a:rPr lang="en-US" dirty="0" smtClean="0"/>
              <a:t>edge(5</a:t>
            </a:r>
            <a:r>
              <a:rPr lang="en-US" b="1" dirty="0" smtClean="0">
                <a:solidFill>
                  <a:srgbClr val="0070C0"/>
                </a:solidFill>
              </a:rPr>
              <a:t>,8</a:t>
            </a:r>
            <a:r>
              <a:rPr lang="en-US" b="1" baseline="-25000" dirty="0" smtClean="0">
                <a:solidFill>
                  <a:srgbClr val="0070C0"/>
                </a:solidFill>
              </a:rPr>
              <a:t>g</a:t>
            </a:r>
            <a:r>
              <a:rPr lang="en-US" dirty="0" smtClean="0"/>
              <a:t>)</a:t>
            </a:r>
            <a:endParaRPr lang="en-US" dirty="0"/>
          </a:p>
        </p:txBody>
      </p:sp>
      <p:sp>
        <p:nvSpPr>
          <p:cNvPr id="104" name="TextBox 103"/>
          <p:cNvSpPr txBox="1"/>
          <p:nvPr/>
        </p:nvSpPr>
        <p:spPr>
          <a:xfrm>
            <a:off x="5695952" y="5011111"/>
            <a:ext cx="1043696" cy="369332"/>
          </a:xfrm>
          <a:prstGeom prst="rect">
            <a:avLst/>
          </a:prstGeom>
          <a:noFill/>
        </p:spPr>
        <p:txBody>
          <a:bodyPr wrap="square" rtlCol="0">
            <a:spAutoFit/>
          </a:bodyPr>
          <a:lstStyle/>
          <a:p>
            <a:r>
              <a:rPr lang="en-US" dirty="0" smtClean="0"/>
              <a:t>path(1,</a:t>
            </a:r>
            <a:r>
              <a:rPr lang="en-US" b="1" dirty="0" smtClean="0">
                <a:solidFill>
                  <a:srgbClr val="FF0000"/>
                </a:solidFill>
              </a:rPr>
              <a:t>8</a:t>
            </a:r>
            <a:r>
              <a:rPr lang="en-US" b="1" baseline="-25000" dirty="0" smtClean="0">
                <a:solidFill>
                  <a:srgbClr val="FF0000"/>
                </a:solidFill>
              </a:rPr>
              <a:t>f</a:t>
            </a:r>
            <a:r>
              <a:rPr lang="en-US" dirty="0" smtClean="0"/>
              <a:t>)</a:t>
            </a:r>
            <a:endParaRPr lang="en-US" dirty="0"/>
          </a:p>
        </p:txBody>
      </p:sp>
      <p:sp>
        <p:nvSpPr>
          <p:cNvPr id="105" name="TextBox 104"/>
          <p:cNvSpPr txBox="1"/>
          <p:nvPr/>
        </p:nvSpPr>
        <p:spPr>
          <a:xfrm>
            <a:off x="4572996" y="5005887"/>
            <a:ext cx="1049759" cy="369332"/>
          </a:xfrm>
          <a:prstGeom prst="rect">
            <a:avLst/>
          </a:prstGeom>
          <a:noFill/>
        </p:spPr>
        <p:txBody>
          <a:bodyPr wrap="square" rtlCol="0">
            <a:spAutoFit/>
          </a:bodyPr>
          <a:lstStyle/>
          <a:p>
            <a:pPr algn="ctr"/>
            <a:r>
              <a:rPr lang="en-US" dirty="0" smtClean="0"/>
              <a:t>edge(</a:t>
            </a:r>
            <a:r>
              <a:rPr lang="en-US" b="1" dirty="0" smtClean="0">
                <a:solidFill>
                  <a:srgbClr val="FF0000"/>
                </a:solidFill>
              </a:rPr>
              <a:t>8</a:t>
            </a:r>
            <a:r>
              <a:rPr lang="en-US" b="1" baseline="-25000" dirty="0" smtClean="0">
                <a:solidFill>
                  <a:srgbClr val="FF0000"/>
                </a:solidFill>
              </a:rPr>
              <a:t>f</a:t>
            </a:r>
            <a:r>
              <a:rPr lang="en-US" dirty="0" smtClean="0"/>
              <a:t>,3)</a:t>
            </a:r>
            <a:endParaRPr lang="en-US" dirty="0"/>
          </a:p>
        </p:txBody>
      </p:sp>
      <p:sp>
        <p:nvSpPr>
          <p:cNvPr id="106" name="TextBox 105"/>
          <p:cNvSpPr txBox="1"/>
          <p:nvPr/>
        </p:nvSpPr>
        <p:spPr>
          <a:xfrm>
            <a:off x="6821927" y="5005887"/>
            <a:ext cx="1101161" cy="369332"/>
          </a:xfrm>
          <a:prstGeom prst="rect">
            <a:avLst/>
          </a:prstGeom>
          <a:noFill/>
        </p:spPr>
        <p:txBody>
          <a:bodyPr wrap="square" rtlCol="0">
            <a:spAutoFit/>
          </a:bodyPr>
          <a:lstStyle/>
          <a:p>
            <a:pPr algn="ctr"/>
            <a:r>
              <a:rPr lang="en-US" dirty="0" smtClean="0"/>
              <a:t>edge(</a:t>
            </a:r>
            <a:r>
              <a:rPr lang="en-US" b="1" dirty="0" smtClean="0">
                <a:solidFill>
                  <a:srgbClr val="0070C0"/>
                </a:solidFill>
              </a:rPr>
              <a:t>8</a:t>
            </a:r>
            <a:r>
              <a:rPr lang="en-US" b="1" baseline="-25000" dirty="0" smtClean="0">
                <a:solidFill>
                  <a:srgbClr val="0070C0"/>
                </a:solidFill>
              </a:rPr>
              <a:t>g</a:t>
            </a:r>
            <a:r>
              <a:rPr lang="en-US" dirty="0" smtClean="0"/>
              <a:t>,6)</a:t>
            </a:r>
            <a:endParaRPr lang="en-US" dirty="0"/>
          </a:p>
        </p:txBody>
      </p:sp>
      <p:sp>
        <p:nvSpPr>
          <p:cNvPr id="143" name="TextBox 142"/>
          <p:cNvSpPr txBox="1"/>
          <p:nvPr/>
        </p:nvSpPr>
        <p:spPr>
          <a:xfrm>
            <a:off x="5131050" y="5622654"/>
            <a:ext cx="914400" cy="276999"/>
          </a:xfrm>
          <a:prstGeom prst="rect">
            <a:avLst/>
          </a:prstGeom>
          <a:noFill/>
          <a:ln w="19050">
            <a:solidFill>
              <a:schemeClr val="tx1"/>
            </a:solidFill>
            <a:prstDash val="solid"/>
          </a:ln>
        </p:spPr>
        <p:txBody>
          <a:bodyPr wrap="square" lIns="0" tIns="0" rIns="0" bIns="0" rtlCol="0" anchor="t" anchorCtr="0">
            <a:spAutoFit/>
          </a:bodyPr>
          <a:lstStyle/>
          <a:p>
            <a:pPr algn="ctr"/>
            <a:r>
              <a:rPr lang="en-US" dirty="0" smtClean="0"/>
              <a:t>path(1,3)</a:t>
            </a:r>
            <a:endParaRPr lang="en-US" dirty="0"/>
          </a:p>
        </p:txBody>
      </p:sp>
      <p:sp>
        <p:nvSpPr>
          <p:cNvPr id="144" name="TextBox 143"/>
          <p:cNvSpPr txBox="1"/>
          <p:nvPr/>
        </p:nvSpPr>
        <p:spPr>
          <a:xfrm>
            <a:off x="6340339" y="5622654"/>
            <a:ext cx="914400" cy="276999"/>
          </a:xfrm>
          <a:prstGeom prst="rect">
            <a:avLst/>
          </a:prstGeom>
          <a:noFill/>
          <a:ln w="19050">
            <a:solidFill>
              <a:schemeClr val="tx1"/>
            </a:solidFill>
          </a:ln>
        </p:spPr>
        <p:txBody>
          <a:bodyPr wrap="square" lIns="0" tIns="0" rIns="0" bIns="0" rtlCol="0" anchor="t" anchorCtr="0">
            <a:spAutoFit/>
          </a:bodyPr>
          <a:lstStyle/>
          <a:p>
            <a:pPr algn="ctr"/>
            <a:r>
              <a:rPr lang="en-US" dirty="0" smtClean="0"/>
              <a:t>path(1,6)</a:t>
            </a:r>
            <a:endParaRPr lang="en-US" dirty="0"/>
          </a:p>
        </p:txBody>
      </p:sp>
      <p:cxnSp>
        <p:nvCxnSpPr>
          <p:cNvPr id="151" name="Straight Connector 150"/>
          <p:cNvCxnSpPr/>
          <p:nvPr/>
        </p:nvCxnSpPr>
        <p:spPr>
          <a:xfrm>
            <a:off x="5315871" y="4178328"/>
            <a:ext cx="29260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52" name="Straight Connector 151"/>
          <p:cNvCxnSpPr/>
          <p:nvPr/>
        </p:nvCxnSpPr>
        <p:spPr>
          <a:xfrm flipH="1">
            <a:off x="5601334" y="4175113"/>
            <a:ext cx="506362"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55" name="Straight Arrow Connector 154"/>
          <p:cNvCxnSpPr/>
          <p:nvPr/>
        </p:nvCxnSpPr>
        <p:spPr>
          <a:xfrm>
            <a:off x="5601334" y="4291697"/>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56" name="Straight Connector 155"/>
          <p:cNvCxnSpPr/>
          <p:nvPr/>
        </p:nvCxnSpPr>
        <p:spPr>
          <a:xfrm>
            <a:off x="6279260" y="4189183"/>
            <a:ext cx="502920"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57" name="Straight Connector 156"/>
          <p:cNvCxnSpPr/>
          <p:nvPr/>
        </p:nvCxnSpPr>
        <p:spPr>
          <a:xfrm flipH="1">
            <a:off x="6785606" y="4185864"/>
            <a:ext cx="29606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58" name="Straight Arrow Connector 157"/>
          <p:cNvCxnSpPr/>
          <p:nvPr/>
        </p:nvCxnSpPr>
        <p:spPr>
          <a:xfrm>
            <a:off x="6785606" y="4305765"/>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59" name="Straight Connector 158"/>
          <p:cNvCxnSpPr/>
          <p:nvPr/>
        </p:nvCxnSpPr>
        <p:spPr>
          <a:xfrm>
            <a:off x="4641684" y="4720931"/>
            <a:ext cx="320040"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Straight Connector 159"/>
          <p:cNvCxnSpPr/>
          <p:nvPr/>
        </p:nvCxnSpPr>
        <p:spPr>
          <a:xfrm flipH="1">
            <a:off x="4948167" y="4722147"/>
            <a:ext cx="625031"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61" name="Straight Arrow Connector 160"/>
          <p:cNvCxnSpPr/>
          <p:nvPr/>
        </p:nvCxnSpPr>
        <p:spPr>
          <a:xfrm>
            <a:off x="4948167" y="4855033"/>
            <a:ext cx="1005840" cy="20116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62" name="Straight Connector 161"/>
          <p:cNvCxnSpPr/>
          <p:nvPr/>
        </p:nvCxnSpPr>
        <p:spPr>
          <a:xfrm>
            <a:off x="6719595" y="4716922"/>
            <a:ext cx="621792"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Straight Connector 162"/>
          <p:cNvCxnSpPr/>
          <p:nvPr/>
        </p:nvCxnSpPr>
        <p:spPr>
          <a:xfrm flipH="1">
            <a:off x="7341558" y="4713577"/>
            <a:ext cx="319753"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Straight Arrow Connector 163"/>
          <p:cNvCxnSpPr/>
          <p:nvPr/>
        </p:nvCxnSpPr>
        <p:spPr>
          <a:xfrm flipH="1">
            <a:off x="6333239" y="4861623"/>
            <a:ext cx="1006168" cy="20081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65" name="Straight Connector 164"/>
          <p:cNvCxnSpPr/>
          <p:nvPr/>
        </p:nvCxnSpPr>
        <p:spPr>
          <a:xfrm>
            <a:off x="5288818" y="5355243"/>
            <a:ext cx="346435"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flipH="1">
            <a:off x="5621185" y="5351979"/>
            <a:ext cx="472444"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Straight Arrow Connector 166"/>
          <p:cNvCxnSpPr/>
          <p:nvPr/>
        </p:nvCxnSpPr>
        <p:spPr>
          <a:xfrm>
            <a:off x="5635253" y="5474128"/>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a:off x="6262899" y="5354619"/>
            <a:ext cx="490898"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Straight Connector 168"/>
          <p:cNvCxnSpPr/>
          <p:nvPr/>
        </p:nvCxnSpPr>
        <p:spPr>
          <a:xfrm flipH="1">
            <a:off x="6753797" y="5355243"/>
            <a:ext cx="375451"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Straight Arrow Connector 169"/>
          <p:cNvCxnSpPr/>
          <p:nvPr/>
        </p:nvCxnSpPr>
        <p:spPr>
          <a:xfrm>
            <a:off x="6763234" y="5466387"/>
            <a:ext cx="3374"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71" name="TextBox 170"/>
          <p:cNvSpPr txBox="1"/>
          <p:nvPr/>
        </p:nvSpPr>
        <p:spPr>
          <a:xfrm>
            <a:off x="6291200" y="3318448"/>
            <a:ext cx="1132193" cy="369332"/>
          </a:xfrm>
          <a:prstGeom prst="rect">
            <a:avLst/>
          </a:prstGeom>
          <a:noFill/>
        </p:spPr>
        <p:txBody>
          <a:bodyPr wrap="square" rtlCol="0">
            <a:spAutoFit/>
          </a:bodyPr>
          <a:lstStyle/>
          <a:p>
            <a:pPr algn="ctr"/>
            <a:r>
              <a:rPr lang="en-US" dirty="0" smtClean="0"/>
              <a:t>edge(1,</a:t>
            </a:r>
            <a:r>
              <a:rPr lang="en-US" b="1" dirty="0" smtClean="0">
                <a:solidFill>
                  <a:srgbClr val="FF0000"/>
                </a:solidFill>
              </a:rPr>
              <a:t>7</a:t>
            </a:r>
            <a:r>
              <a:rPr lang="en-US" b="1" baseline="-25000" dirty="0" smtClean="0">
                <a:solidFill>
                  <a:srgbClr val="FF0000"/>
                </a:solidFill>
              </a:rPr>
              <a:t>f</a:t>
            </a:r>
            <a:r>
              <a:rPr lang="en-US" dirty="0" smtClean="0"/>
              <a:t>)</a:t>
            </a:r>
            <a:endParaRPr lang="en-US" dirty="0"/>
          </a:p>
        </p:txBody>
      </p:sp>
      <p:cxnSp>
        <p:nvCxnSpPr>
          <p:cNvPr id="172" name="Straight Connector 171"/>
          <p:cNvCxnSpPr/>
          <p:nvPr/>
        </p:nvCxnSpPr>
        <p:spPr>
          <a:xfrm>
            <a:off x="5737393" y="3664778"/>
            <a:ext cx="482567"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173" name="Straight Connector 172"/>
          <p:cNvCxnSpPr/>
          <p:nvPr/>
        </p:nvCxnSpPr>
        <p:spPr>
          <a:xfrm flipH="1">
            <a:off x="6222639" y="3659643"/>
            <a:ext cx="484632"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174" name="Straight Arrow Connector 173"/>
          <p:cNvCxnSpPr/>
          <p:nvPr/>
        </p:nvCxnSpPr>
        <p:spPr>
          <a:xfrm flipH="1">
            <a:off x="6222636" y="3786478"/>
            <a:ext cx="1"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75" name="TextBox 174"/>
          <p:cNvSpPr txBox="1"/>
          <p:nvPr/>
        </p:nvSpPr>
        <p:spPr>
          <a:xfrm>
            <a:off x="5159186" y="3323582"/>
            <a:ext cx="1128277" cy="369332"/>
          </a:xfrm>
          <a:prstGeom prst="rect">
            <a:avLst/>
          </a:prstGeom>
          <a:noFill/>
        </p:spPr>
        <p:txBody>
          <a:bodyPr wrap="square" rtlCol="0">
            <a:spAutoFit/>
          </a:bodyPr>
          <a:lstStyle/>
          <a:p>
            <a:r>
              <a:rPr lang="en-US" dirty="0" smtClean="0"/>
              <a:t>path(1,1)</a:t>
            </a:r>
            <a:endParaRPr lang="en-US" dirty="0"/>
          </a:p>
        </p:txBody>
      </p:sp>
      <p:grpSp>
        <p:nvGrpSpPr>
          <p:cNvPr id="220" name="Group 219"/>
          <p:cNvGrpSpPr/>
          <p:nvPr/>
        </p:nvGrpSpPr>
        <p:grpSpPr>
          <a:xfrm>
            <a:off x="4320132" y="1254324"/>
            <a:ext cx="4461420" cy="1719302"/>
            <a:chOff x="774308" y="1381336"/>
            <a:chExt cx="7280577" cy="2884874"/>
          </a:xfrm>
        </p:grpSpPr>
        <p:sp>
          <p:nvSpPr>
            <p:cNvPr id="221" name="TextBox 220"/>
            <p:cNvSpPr txBox="1"/>
            <p:nvPr/>
          </p:nvSpPr>
          <p:spPr>
            <a:xfrm>
              <a:off x="781789" y="1451675"/>
              <a:ext cx="3767286"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f</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q1</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id1(v</a:t>
              </a:r>
              <a:r>
                <a:rPr lang="en-US" sz="1400" dirty="0" smtClean="0">
                  <a:latin typeface="Courier New" panose="02070309020205020404" pitchFamily="49" charset="0"/>
                  <a:cs typeface="Courier New" panose="02070309020205020404" pitchFamily="49" charset="0"/>
                </a:rPr>
                <a:t>){ return v }</a:t>
              </a:r>
              <a:endParaRPr lang="en-US" sz="1400" dirty="0">
                <a:latin typeface="Courier New" panose="02070309020205020404" pitchFamily="49" charset="0"/>
                <a:cs typeface="Courier New" panose="02070309020205020404" pitchFamily="49" charset="0"/>
              </a:endParaRPr>
            </a:p>
          </p:txBody>
        </p:sp>
        <p:sp>
          <p:nvSpPr>
            <p:cNvPr id="222" name="TextBox 221"/>
            <p:cNvSpPr txBox="1"/>
            <p:nvPr/>
          </p:nvSpPr>
          <p:spPr>
            <a:xfrm>
              <a:off x="4471372" y="1451675"/>
              <a:ext cx="3583513"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q2</a:t>
              </a:r>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id2(v</a:t>
              </a:r>
              <a:r>
                <a:rPr lang="en-US" sz="1400" dirty="0" smtClean="0">
                  <a:latin typeface="Courier New" panose="02070309020205020404" pitchFamily="49" charset="0"/>
                  <a:cs typeface="Courier New" panose="02070309020205020404" pitchFamily="49" charset="0"/>
                </a:rPr>
                <a:t>){ return v</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223" name="Rectangle 222"/>
            <p:cNvSpPr/>
            <p:nvPr/>
          </p:nvSpPr>
          <p:spPr>
            <a:xfrm>
              <a:off x="774308" y="1381336"/>
              <a:ext cx="7193866" cy="2877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1367502" y="4307482"/>
            <a:ext cx="1813558" cy="1772471"/>
            <a:chOff x="1320454" y="4055690"/>
            <a:chExt cx="1813558" cy="1772471"/>
          </a:xfrm>
        </p:grpSpPr>
        <p:sp>
          <p:nvSpPr>
            <p:cNvPr id="80" name="TextBox 79"/>
            <p:cNvSpPr txBox="1"/>
            <p:nvPr/>
          </p:nvSpPr>
          <p:spPr>
            <a:xfrm>
              <a:off x="1320454" y="5243386"/>
              <a:ext cx="1813558" cy="584775"/>
            </a:xfrm>
            <a:prstGeom prst="rect">
              <a:avLst/>
            </a:prstGeom>
            <a:noFill/>
          </p:spPr>
          <p:txBody>
            <a:bodyPr wrap="square" rtlCol="0">
              <a:spAutoFit/>
            </a:bodyPr>
            <a:lstStyle/>
            <a:p>
              <a:pPr algn="ctr"/>
              <a:r>
                <a:rPr lang="en-US" sz="1600" b="1" dirty="0" smtClean="0">
                  <a:latin typeface="Calibri"/>
                  <a:cs typeface="Calibri"/>
                </a:rPr>
                <a:t>Analysis User</a:t>
              </a:r>
              <a:br>
                <a:rPr lang="en-US" sz="1600" b="1" dirty="0" smtClean="0">
                  <a:latin typeface="Calibri"/>
                  <a:cs typeface="Calibri"/>
                </a:rPr>
              </a:br>
              <a:r>
                <a:rPr lang="en-US" sz="1600" b="1" dirty="0" smtClean="0">
                  <a:latin typeface="Calibri"/>
                  <a:cs typeface="Calibri"/>
                </a:rPr>
                <a:t>(Bob)</a:t>
              </a:r>
            </a:p>
          </p:txBody>
        </p:sp>
        <p:pic>
          <p:nvPicPr>
            <p:cNvPr id="81" name="Picture 80"/>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a:off x="1540883" y="4055690"/>
              <a:ext cx="1084536" cy="1137749"/>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7014" y="5718948"/>
            <a:ext cx="207295" cy="207295"/>
          </a:xfrm>
          <a:prstGeom prst="rect">
            <a:avLst/>
          </a:prstGeom>
        </p:spPr>
      </p:pic>
      <p:sp>
        <p:nvSpPr>
          <p:cNvPr id="84" name="Oval Callout 83"/>
          <p:cNvSpPr/>
          <p:nvPr/>
        </p:nvSpPr>
        <p:spPr>
          <a:xfrm>
            <a:off x="7604336" y="5224477"/>
            <a:ext cx="1173904" cy="625566"/>
          </a:xfrm>
          <a:prstGeom prst="wedgeEllipseCallout">
            <a:avLst>
              <a:gd name="adj1" fmla="val -73865"/>
              <a:gd name="adj2" fmla="val 1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false alarm!</a:t>
            </a:r>
            <a:endParaRPr lang="en-US" sz="2000" dirty="0"/>
          </a:p>
        </p:txBody>
      </p:sp>
      <p:sp>
        <p:nvSpPr>
          <p:cNvPr id="85" name="Oval 84"/>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86" name="Oval 85"/>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87" name="Oval 86"/>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88" name="Oval 87"/>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89" name="Oval 88"/>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93" name="Oval 92"/>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94" name="Oval 93"/>
          <p:cNvSpPr/>
          <p:nvPr/>
        </p:nvSpPr>
        <p:spPr>
          <a:xfrm>
            <a:off x="335347" y="1830019"/>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b="1" dirty="0" smtClean="0">
                <a:solidFill>
                  <a:srgbClr val="FF0000"/>
                </a:solidFill>
              </a:rPr>
              <a:t>7</a:t>
            </a:r>
            <a:r>
              <a:rPr lang="en-US" b="1" baseline="-25000" dirty="0" smtClean="0">
                <a:solidFill>
                  <a:srgbClr val="FF0000"/>
                </a:solidFill>
              </a:rPr>
              <a:t>f</a:t>
            </a:r>
            <a:endParaRPr lang="en-US" b="1" baseline="-25000" dirty="0">
              <a:solidFill>
                <a:srgbClr val="FF0000"/>
              </a:solidFill>
            </a:endParaRPr>
          </a:p>
        </p:txBody>
      </p:sp>
      <p:sp>
        <p:nvSpPr>
          <p:cNvPr id="95" name="Oval 94"/>
          <p:cNvSpPr/>
          <p:nvPr/>
        </p:nvSpPr>
        <p:spPr>
          <a:xfrm>
            <a:off x="1955733" y="2914476"/>
            <a:ext cx="368614" cy="37223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solidFill>
                  <a:schemeClr val="bg1">
                    <a:lumMod val="85000"/>
                  </a:schemeClr>
                </a:solidFill>
              </a:rPr>
              <a:t>8</a:t>
            </a:r>
            <a:endParaRPr lang="en-US" dirty="0">
              <a:solidFill>
                <a:schemeClr val="bg1">
                  <a:lumMod val="85000"/>
                </a:schemeClr>
              </a:solidFill>
            </a:endParaRPr>
          </a:p>
        </p:txBody>
      </p:sp>
      <p:sp>
        <p:nvSpPr>
          <p:cNvPr id="96" name="Oval 95"/>
          <p:cNvSpPr/>
          <p:nvPr/>
        </p:nvSpPr>
        <p:spPr>
          <a:xfrm>
            <a:off x="1955733" y="1830019"/>
            <a:ext cx="368614" cy="37223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solidFill>
                  <a:schemeClr val="bg1">
                    <a:lumMod val="85000"/>
                  </a:schemeClr>
                </a:solidFill>
              </a:rPr>
              <a:t>7</a:t>
            </a:r>
            <a:endParaRPr lang="en-US" dirty="0">
              <a:solidFill>
                <a:schemeClr val="bg1">
                  <a:lumMod val="85000"/>
                </a:schemeClr>
              </a:solidFill>
            </a:endParaRPr>
          </a:p>
        </p:txBody>
      </p:sp>
      <p:sp>
        <p:nvSpPr>
          <p:cNvPr id="97" name="Oval 96"/>
          <p:cNvSpPr/>
          <p:nvPr/>
        </p:nvSpPr>
        <p:spPr>
          <a:xfrm>
            <a:off x="335347" y="2914476"/>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b="1" dirty="0" smtClean="0">
                <a:solidFill>
                  <a:srgbClr val="FF0000"/>
                </a:solidFill>
              </a:rPr>
              <a:t>8</a:t>
            </a:r>
            <a:r>
              <a:rPr lang="en-US" b="1" baseline="-25000" dirty="0" smtClean="0">
                <a:solidFill>
                  <a:srgbClr val="FF0000"/>
                </a:solidFill>
              </a:rPr>
              <a:t>f</a:t>
            </a:r>
            <a:endParaRPr lang="en-US" b="1" baseline="-25000" dirty="0">
              <a:solidFill>
                <a:srgbClr val="FF0000"/>
              </a:solidFill>
            </a:endParaRPr>
          </a:p>
        </p:txBody>
      </p:sp>
      <p:cxnSp>
        <p:nvCxnSpPr>
          <p:cNvPr id="99" name="Straight Arrow Connector 98"/>
          <p:cNvCxnSpPr/>
          <p:nvPr/>
        </p:nvCxnSpPr>
        <p:spPr>
          <a:xfrm>
            <a:off x="649979" y="2147737"/>
            <a:ext cx="550304"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07" name="Straight Arrow Connector 106"/>
          <p:cNvCxnSpPr/>
          <p:nvPr/>
        </p:nvCxnSpPr>
        <p:spPr>
          <a:xfrm flipH="1">
            <a:off x="649979" y="2697585"/>
            <a:ext cx="550304"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08" name="Straight Arrow Connector 107"/>
          <p:cNvCxnSpPr/>
          <p:nvPr/>
        </p:nvCxnSpPr>
        <p:spPr>
          <a:xfrm>
            <a:off x="649979" y="3232194"/>
            <a:ext cx="550304"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09" name="Straight Arrow Connector 108"/>
          <p:cNvCxnSpPr/>
          <p:nvPr/>
        </p:nvCxnSpPr>
        <p:spPr>
          <a:xfrm flipH="1">
            <a:off x="649979" y="1601800"/>
            <a:ext cx="550304"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0" name="Straight Arrow Connector 109"/>
          <p:cNvCxnSpPr/>
          <p:nvPr/>
        </p:nvCxnSpPr>
        <p:spPr>
          <a:xfrm flipH="1">
            <a:off x="2270365" y="1601800"/>
            <a:ext cx="551823"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1" name="Straight Arrow Connector 110"/>
          <p:cNvCxnSpPr/>
          <p:nvPr/>
        </p:nvCxnSpPr>
        <p:spPr>
          <a:xfrm>
            <a:off x="2270365" y="2147737"/>
            <a:ext cx="551823"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p:nvPr/>
        </p:nvCxnSpPr>
        <p:spPr>
          <a:xfrm flipH="1">
            <a:off x="2270365" y="2697585"/>
            <a:ext cx="551823"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a:xfrm>
            <a:off x="2270365" y="3232194"/>
            <a:ext cx="551823"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114" name="Oval 113"/>
          <p:cNvSpPr/>
          <p:nvPr/>
        </p:nvSpPr>
        <p:spPr>
          <a:xfrm>
            <a:off x="3576683" y="1830019"/>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b="1" dirty="0" smtClean="0">
                <a:solidFill>
                  <a:srgbClr val="0070C0"/>
                </a:solidFill>
              </a:rPr>
              <a:t>7</a:t>
            </a:r>
            <a:r>
              <a:rPr lang="en-US" b="1" baseline="-25000" dirty="0" smtClean="0">
                <a:solidFill>
                  <a:srgbClr val="0070C0"/>
                </a:solidFill>
              </a:rPr>
              <a:t>g</a:t>
            </a:r>
            <a:endParaRPr lang="en-US" b="1" baseline="-25000" dirty="0">
              <a:solidFill>
                <a:srgbClr val="0070C0"/>
              </a:solidFill>
            </a:endParaRPr>
          </a:p>
        </p:txBody>
      </p:sp>
      <p:sp>
        <p:nvSpPr>
          <p:cNvPr id="115" name="Oval 114"/>
          <p:cNvSpPr/>
          <p:nvPr/>
        </p:nvSpPr>
        <p:spPr>
          <a:xfrm>
            <a:off x="3576683" y="2960196"/>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b="1" dirty="0" smtClean="0">
                <a:solidFill>
                  <a:srgbClr val="0070C0"/>
                </a:solidFill>
              </a:rPr>
              <a:t>8</a:t>
            </a:r>
            <a:r>
              <a:rPr lang="en-US" b="1" baseline="-25000" dirty="0" smtClean="0">
                <a:solidFill>
                  <a:srgbClr val="0070C0"/>
                </a:solidFill>
              </a:rPr>
              <a:t>g</a:t>
            </a:r>
            <a:endParaRPr lang="en-US" b="1" baseline="-25000" dirty="0">
              <a:solidFill>
                <a:srgbClr val="0070C0"/>
              </a:solidFill>
            </a:endParaRPr>
          </a:p>
        </p:txBody>
      </p:sp>
      <p:cxnSp>
        <p:nvCxnSpPr>
          <p:cNvPr id="116" name="Straight Arrow Connector 115"/>
          <p:cNvCxnSpPr/>
          <p:nvPr/>
        </p:nvCxnSpPr>
        <p:spPr>
          <a:xfrm>
            <a:off x="1460933" y="2697585"/>
            <a:ext cx="548782"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7" name="Straight Arrow Connector 116"/>
          <p:cNvCxnSpPr/>
          <p:nvPr/>
        </p:nvCxnSpPr>
        <p:spPr>
          <a:xfrm flipH="1">
            <a:off x="1460933" y="3232194"/>
            <a:ext cx="548782"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8" name="Straight Arrow Connector 117"/>
          <p:cNvCxnSpPr/>
          <p:nvPr/>
        </p:nvCxnSpPr>
        <p:spPr>
          <a:xfrm>
            <a:off x="1460933" y="1586560"/>
            <a:ext cx="548782"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p:nvPr/>
        </p:nvCxnSpPr>
        <p:spPr>
          <a:xfrm flipH="1">
            <a:off x="1460933" y="2147737"/>
            <a:ext cx="548782" cy="286642"/>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120" name="Straight Arrow Connector 119"/>
          <p:cNvCxnSpPr/>
          <p:nvPr/>
        </p:nvCxnSpPr>
        <p:spPr>
          <a:xfrm>
            <a:off x="3082838" y="1601800"/>
            <a:ext cx="547827" cy="28273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21" name="Straight Arrow Connector 120"/>
          <p:cNvCxnSpPr/>
          <p:nvPr/>
        </p:nvCxnSpPr>
        <p:spPr>
          <a:xfrm flipH="1">
            <a:off x="3082838" y="2147737"/>
            <a:ext cx="547827"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p:nvPr/>
        </p:nvCxnSpPr>
        <p:spPr>
          <a:xfrm>
            <a:off x="3082838" y="2697585"/>
            <a:ext cx="547827" cy="31712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p:nvPr/>
        </p:nvCxnSpPr>
        <p:spPr>
          <a:xfrm flipH="1">
            <a:off x="3082838" y="3277914"/>
            <a:ext cx="547827" cy="27423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1"/>
          </p:nvPr>
        </p:nvSpPr>
        <p:spPr/>
        <p:txBody>
          <a:bodyPr/>
          <a:lstStyle/>
          <a:p>
            <a:fld id="{1F7DF5D7-FF41-4BF6-8958-28DFF1DB182D}" type="slidenum">
              <a:rPr lang="en-US" smtClean="0"/>
              <a:pPr/>
              <a:t>16</a:t>
            </a:fld>
            <a:endParaRPr lang="en-US" dirty="0"/>
          </a:p>
        </p:txBody>
      </p:sp>
    </p:spTree>
    <p:extLst>
      <p:ext uri="{BB962C8B-B14F-4D97-AF65-F5344CB8AC3E}">
        <p14:creationId xmlns:p14="http://schemas.microsoft.com/office/powerpoint/2010/main" val="1778118237"/>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156"/>
                                        </p:tgtEl>
                                        <p:attrNameLst>
                                          <p:attrName>stroke.color</p:attrName>
                                        </p:attrNameLst>
                                      </p:cBhvr>
                                      <p:to>
                                        <a:schemeClr val="bg2"/>
                                      </p:to>
                                    </p:animClr>
                                    <p:set>
                                      <p:cBhvr>
                                        <p:cTn id="7" dur="500" fill="hold"/>
                                        <p:tgtEl>
                                          <p:spTgt spid="15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500" fill="hold"/>
                                        <p:tgtEl>
                                          <p:spTgt spid="157"/>
                                        </p:tgtEl>
                                        <p:attrNameLst>
                                          <p:attrName>stroke.color</p:attrName>
                                        </p:attrNameLst>
                                      </p:cBhvr>
                                      <p:to>
                                        <a:schemeClr val="bg2"/>
                                      </p:to>
                                    </p:animClr>
                                    <p:set>
                                      <p:cBhvr>
                                        <p:cTn id="10" dur="500" fill="hold"/>
                                        <p:tgtEl>
                                          <p:spTgt spid="157"/>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500" fill="hold"/>
                                        <p:tgtEl>
                                          <p:spTgt spid="158"/>
                                        </p:tgtEl>
                                        <p:attrNameLst>
                                          <p:attrName>stroke.color</p:attrName>
                                        </p:attrNameLst>
                                      </p:cBhvr>
                                      <p:to>
                                        <a:schemeClr val="bg2"/>
                                      </p:to>
                                    </p:animClr>
                                    <p:set>
                                      <p:cBhvr>
                                        <p:cTn id="13" dur="500" fill="hold"/>
                                        <p:tgtEl>
                                          <p:spTgt spid="158"/>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500" fill="hold"/>
                                        <p:tgtEl>
                                          <p:spTgt spid="162"/>
                                        </p:tgtEl>
                                        <p:attrNameLst>
                                          <p:attrName>stroke.color</p:attrName>
                                        </p:attrNameLst>
                                      </p:cBhvr>
                                      <p:to>
                                        <a:schemeClr val="bg2"/>
                                      </p:to>
                                    </p:animClr>
                                    <p:set>
                                      <p:cBhvr>
                                        <p:cTn id="16" dur="500" fill="hold"/>
                                        <p:tgtEl>
                                          <p:spTgt spid="162"/>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163"/>
                                        </p:tgtEl>
                                        <p:attrNameLst>
                                          <p:attrName>stroke.color</p:attrName>
                                        </p:attrNameLst>
                                      </p:cBhvr>
                                      <p:to>
                                        <a:schemeClr val="bg2"/>
                                      </p:to>
                                    </p:animClr>
                                    <p:set>
                                      <p:cBhvr>
                                        <p:cTn id="19" dur="500" fill="hold"/>
                                        <p:tgtEl>
                                          <p:spTgt spid="163"/>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500" fill="hold"/>
                                        <p:tgtEl>
                                          <p:spTgt spid="164"/>
                                        </p:tgtEl>
                                        <p:attrNameLst>
                                          <p:attrName>stroke.color</p:attrName>
                                        </p:attrNameLst>
                                      </p:cBhvr>
                                      <p:to>
                                        <a:schemeClr val="bg2"/>
                                      </p:to>
                                    </p:animClr>
                                    <p:set>
                                      <p:cBhvr>
                                        <p:cTn id="22" dur="500" fill="hold"/>
                                        <p:tgtEl>
                                          <p:spTgt spid="164"/>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168"/>
                                        </p:tgtEl>
                                        <p:attrNameLst>
                                          <p:attrName>stroke.color</p:attrName>
                                        </p:attrNameLst>
                                      </p:cBhvr>
                                      <p:to>
                                        <a:schemeClr val="bg2"/>
                                      </p:to>
                                    </p:animClr>
                                    <p:set>
                                      <p:cBhvr>
                                        <p:cTn id="25" dur="500" fill="hold"/>
                                        <p:tgtEl>
                                          <p:spTgt spid="168"/>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169"/>
                                        </p:tgtEl>
                                        <p:attrNameLst>
                                          <p:attrName>stroke.color</p:attrName>
                                        </p:attrNameLst>
                                      </p:cBhvr>
                                      <p:to>
                                        <a:schemeClr val="bg2"/>
                                      </p:to>
                                    </p:animClr>
                                    <p:set>
                                      <p:cBhvr>
                                        <p:cTn id="28" dur="500" fill="hold"/>
                                        <p:tgtEl>
                                          <p:spTgt spid="169"/>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170"/>
                                        </p:tgtEl>
                                        <p:attrNameLst>
                                          <p:attrName>stroke.color</p:attrName>
                                        </p:attrNameLst>
                                      </p:cBhvr>
                                      <p:to>
                                        <a:schemeClr val="bg2"/>
                                      </p:to>
                                    </p:animClr>
                                    <p:set>
                                      <p:cBhvr>
                                        <p:cTn id="31" dur="500" fill="hold"/>
                                        <p:tgtEl>
                                          <p:spTgt spid="170"/>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144"/>
                                        </p:tgtEl>
                                        <p:attrNameLst>
                                          <p:attrName>stroke.color</p:attrName>
                                        </p:attrNameLst>
                                      </p:cBhvr>
                                      <p:to>
                                        <a:schemeClr val="bg2"/>
                                      </p:to>
                                    </p:animClr>
                                    <p:set>
                                      <p:cBhvr>
                                        <p:cTn id="34" dur="500" fill="hold"/>
                                        <p:tgtEl>
                                          <p:spTgt spid="144"/>
                                        </p:tgtEl>
                                        <p:attrNameLst>
                                          <p:attrName>stroke.on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0" nodeType="clickEffect">
                                  <p:stCondLst>
                                    <p:cond delay="0"/>
                                  </p:stCondLst>
                                  <p:childTnLst>
                                    <p:animEffect transition="out" filter="dissolve">
                                      <p:cBhvr>
                                        <p:cTn id="38" dur="500"/>
                                        <p:tgtEl>
                                          <p:spTgt spid="84"/>
                                        </p:tgtEl>
                                      </p:cBhvr>
                                    </p:animEffect>
                                    <p:set>
                                      <p:cBhvr>
                                        <p:cTn id="39" dur="1" fill="hold">
                                          <p:stCondLst>
                                            <p:cond delay="499"/>
                                          </p:stCondLst>
                                        </p:cTn>
                                        <p:tgtEl>
                                          <p:spTgt spid="84"/>
                                        </p:tgtEl>
                                        <p:attrNameLst>
                                          <p:attrName>style.visibility</p:attrName>
                                        </p:attrNameLst>
                                      </p:cBhvr>
                                      <p:to>
                                        <p:strVal val="hidden"/>
                                      </p:to>
                                    </p:set>
                                  </p:childTnLst>
                                </p:cTn>
                              </p:par>
                              <p:par>
                                <p:cTn id="40" presetID="9" presetClass="exit" presetSubtype="0" fill="hold" nodeType="withEffect">
                                  <p:stCondLst>
                                    <p:cond delay="0"/>
                                  </p:stCondLst>
                                  <p:childTnLst>
                                    <p:animEffect transition="out" filter="dissolve">
                                      <p:cBhvr>
                                        <p:cTn id="41" dur="500"/>
                                        <p:tgtEl>
                                          <p:spTgt spid="83"/>
                                        </p:tgtEl>
                                      </p:cBhvr>
                                    </p:animEffect>
                                    <p:set>
                                      <p:cBhvr>
                                        <p:cTn id="42" dur="1" fill="hold">
                                          <p:stCondLst>
                                            <p:cond delay="499"/>
                                          </p:stCondLst>
                                        </p:cTn>
                                        <p:tgtEl>
                                          <p:spTgt spid="83"/>
                                        </p:tgtEl>
                                        <p:attrNameLst>
                                          <p:attrName>style.visibility</p:attrName>
                                        </p:attrNameLst>
                                      </p:cBhvr>
                                      <p:to>
                                        <p:strVal val="hidden"/>
                                      </p:to>
                                    </p:set>
                                  </p:childTnLst>
                                </p:cTn>
                              </p:par>
                            </p:childTnLst>
                          </p:cTn>
                        </p:par>
                        <p:par>
                          <p:cTn id="43" fill="hold">
                            <p:stCondLst>
                              <p:cond delay="500"/>
                            </p:stCondLst>
                            <p:childTnLst>
                              <p:par>
                                <p:cTn id="44" presetID="9" presetClass="entr" presetSubtype="0" fill="hold" nodeType="after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dissolve">
                                      <p:cBhvr>
                                        <p:cTn id="46"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4316194" y="1257783"/>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abs(n)         path(a, b)</a:t>
            </a:r>
            <a:endParaRPr lang="en-US" sz="1000" dirty="0" smtClean="0"/>
          </a:p>
          <a:p>
            <a:r>
              <a:rPr lang="en-US" sz="2000" b="1" dirty="0" smtClean="0">
                <a:solidFill>
                  <a:srgbClr val="0070C0"/>
                </a:solidFill>
              </a:rPr>
              <a:t>Rules:</a:t>
            </a:r>
            <a:r>
              <a:rPr lang="en-US" sz="2000" b="1" dirty="0" smtClean="0"/>
              <a:t> </a:t>
            </a:r>
          </a:p>
          <a:p>
            <a:r>
              <a:rPr lang="en-US" sz="2000" dirty="0" smtClean="0"/>
              <a:t> path(a, a).</a:t>
            </a:r>
          </a:p>
          <a:p>
            <a:r>
              <a:rPr lang="en-US" sz="2000" dirty="0" smtClean="0"/>
              <a:t> path(a, c) :- path(a, b), edge(b, c, n), abs(n)</a:t>
            </a:r>
            <a:r>
              <a:rPr lang="en-US" dirty="0" smtClean="0"/>
              <a:t>.</a:t>
            </a:r>
            <a:endParaRPr lang="en-US" dirty="0"/>
          </a:p>
        </p:txBody>
      </p:sp>
      <p:sp>
        <p:nvSpPr>
          <p:cNvPr id="55" name="TextBox 54"/>
          <p:cNvSpPr txBox="1"/>
          <p:nvPr/>
        </p:nvSpPr>
        <p:spPr>
          <a:xfrm>
            <a:off x="4311428" y="1261872"/>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t>
            </a:r>
            <a:r>
              <a:rPr lang="en-US" sz="1000" dirty="0" smtClean="0"/>
              <a:t> </a:t>
            </a:r>
            <a:r>
              <a:rPr lang="en-US" sz="2000" dirty="0" smtClean="0"/>
              <a:t>path(a, b)</a:t>
            </a:r>
            <a:endParaRPr lang="en-US" sz="1000" dirty="0" smtClean="0"/>
          </a:p>
          <a:p>
            <a:r>
              <a:rPr lang="en-US" sz="2000" b="1" dirty="0" smtClean="0">
                <a:solidFill>
                  <a:srgbClr val="0070C0"/>
                </a:solidFill>
              </a:rPr>
              <a:t>Rules:</a:t>
            </a:r>
            <a:r>
              <a:rPr lang="en-US" sz="2000" b="1" dirty="0" smtClean="0"/>
              <a:t> </a:t>
            </a:r>
          </a:p>
          <a:p>
            <a:r>
              <a:rPr lang="en-US" sz="2000" dirty="0" smtClean="0"/>
              <a:t> path(a, a).</a:t>
            </a:r>
          </a:p>
          <a:p>
            <a:r>
              <a:rPr lang="en-US" sz="2000" dirty="0" smtClean="0"/>
              <a:t> path(a, c) :- path(a, b), edge(b, c)</a:t>
            </a:r>
            <a:r>
              <a:rPr lang="en-US" dirty="0" smtClean="0"/>
              <a:t>.</a:t>
            </a:r>
            <a:endParaRPr lang="en-US" dirty="0"/>
          </a:p>
        </p:txBody>
      </p:sp>
      <p:sp>
        <p:nvSpPr>
          <p:cNvPr id="5" name="Title 4"/>
          <p:cNvSpPr>
            <a:spLocks noGrp="1"/>
          </p:cNvSpPr>
          <p:nvPr>
            <p:ph type="title"/>
          </p:nvPr>
        </p:nvSpPr>
        <p:spPr/>
        <p:txBody>
          <a:bodyPr/>
          <a:lstStyle/>
          <a:p>
            <a:r>
              <a:rPr lang="en-US" dirty="0" smtClean="0"/>
              <a:t>Abstraction Refinement</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9DAF1C81-4034-B142-9310-A11A67746842}" type="datetime1">
              <a:rPr lang="en-US" smtClean="0"/>
              <a:t>8/8/16</a:t>
            </a:fld>
            <a:endParaRPr lang="en-US" dirty="0"/>
          </a:p>
        </p:txBody>
      </p:sp>
      <p:graphicFrame>
        <p:nvGraphicFramePr>
          <p:cNvPr id="89" name="Table 88"/>
          <p:cNvGraphicFramePr>
            <a:graphicFrameLocks noGrp="1"/>
          </p:cNvGraphicFramePr>
          <p:nvPr>
            <p:extLst>
              <p:ext uri="{D42A27DB-BD31-4B8C-83A1-F6EECF244321}">
                <p14:modId xmlns:p14="http://schemas.microsoft.com/office/powerpoint/2010/main" val="377299482"/>
              </p:ext>
            </p:extLst>
          </p:nvPr>
        </p:nvGraphicFramePr>
        <p:xfrm>
          <a:off x="323988" y="4494240"/>
          <a:ext cx="3788779" cy="1163320"/>
        </p:xfrm>
        <a:graphic>
          <a:graphicData uri="http://schemas.openxmlformats.org/drawingml/2006/table">
            <a:tbl>
              <a:tblPr firstRow="1" bandRow="1">
                <a:tableStyleId>{5C22544A-7EE6-4342-B048-85BDC9FD1C3A}</a:tableStyleId>
              </a:tblPr>
              <a:tblGrid>
                <a:gridCol w="1563152"/>
                <a:gridCol w="2225627"/>
              </a:tblGrid>
              <a:tr h="370840">
                <a:tc>
                  <a:txBody>
                    <a:bodyPr/>
                    <a:lstStyle/>
                    <a:p>
                      <a:pPr algn="ctr"/>
                      <a:r>
                        <a:rPr lang="en-US" dirty="0" smtClean="0"/>
                        <a:t>Query Tuple</a:t>
                      </a:r>
                      <a:endParaRPr lang="en-US" dirty="0"/>
                    </a:p>
                  </a:txBody>
                  <a:tcPr/>
                </a:tc>
                <a:tc>
                  <a:txBody>
                    <a:bodyPr/>
                    <a:lstStyle/>
                    <a:p>
                      <a:pPr algn="ctr"/>
                      <a:r>
                        <a:rPr lang="en-US" dirty="0" smtClean="0"/>
                        <a:t>Original Query</a:t>
                      </a:r>
                      <a:endParaRPr lang="en-US" dirty="0"/>
                    </a:p>
                  </a:txBody>
                  <a:tcPr/>
                </a:tc>
              </a:tr>
              <a:tr h="185420">
                <a:tc>
                  <a:txBody>
                    <a:bodyPr/>
                    <a:lstStyle/>
                    <a:p>
                      <a:pPr algn="ctr"/>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nchor="ctr" anchorCtr="1"/>
                </a:tc>
                <a:tc>
                  <a:txBody>
                    <a:bodyPr/>
                    <a:lstStyle/>
                    <a:p>
                      <a:pPr algn="ctr"/>
                      <a:r>
                        <a:rPr lang="en-US" sz="1800" b="1" dirty="0" smtClean="0">
                          <a:latin typeface="Courier New" panose="02070309020205020404" pitchFamily="49" charset="0"/>
                          <a:cs typeface="Courier New" panose="02070309020205020404" pitchFamily="49" charset="0"/>
                        </a:rPr>
                        <a:t>assert</a:t>
                      </a:r>
                      <a:r>
                        <a:rPr lang="en-US" sz="1800" dirty="0" smtClean="0">
                          <a:latin typeface="Courier New" panose="02070309020205020404" pitchFamily="49" charset="0"/>
                          <a:cs typeface="Courier New" panose="02070309020205020404" pitchFamily="49" charset="0"/>
                        </a:rPr>
                        <a:t>(</a:t>
                      </a:r>
                      <a:r>
                        <a:rPr lang="en-US" sz="1800" dirty="0" smtClean="0">
                          <a:solidFill>
                            <a:srgbClr val="FF0000"/>
                          </a:solidFill>
                          <a:latin typeface="Courier New" panose="02070309020205020404" pitchFamily="49" charset="0"/>
                          <a:cs typeface="Courier New" panose="02070309020205020404" pitchFamily="49" charset="0"/>
                        </a:rPr>
                        <a:t>v3</a:t>
                      </a:r>
                      <a:r>
                        <a:rPr lang="en-US" sz="1800" dirty="0" smtClean="0">
                          <a:latin typeface="Courier New" panose="02070309020205020404" pitchFamily="49" charset="0"/>
                          <a:cs typeface="Courier New" panose="02070309020205020404" pitchFamily="49" charset="0"/>
                        </a:rPr>
                        <a:t>!=</a:t>
                      </a:r>
                      <a:r>
                        <a:rPr lang="en-US" sz="1800" dirty="0" smtClean="0">
                          <a:solidFill>
                            <a:srgbClr val="FF0000"/>
                          </a:solidFill>
                          <a:latin typeface="Courier New" panose="02070309020205020404" pitchFamily="49" charset="0"/>
                          <a:cs typeface="Courier New" panose="02070309020205020404" pitchFamily="49" charset="0"/>
                        </a:rPr>
                        <a:t>v1</a:t>
                      </a:r>
                      <a:r>
                        <a:rPr lang="en-US" sz="1800" dirty="0" smtClean="0">
                          <a:latin typeface="Courier New" panose="02070309020205020404" pitchFamily="49" charset="0"/>
                          <a:cs typeface="Courier New" panose="02070309020205020404" pitchFamily="49" charset="0"/>
                        </a:rPr>
                        <a:t>)</a:t>
                      </a:r>
                      <a:endParaRPr lang="en-US" sz="1800" dirty="0"/>
                    </a:p>
                  </a:txBody>
                  <a:tcPr anchor="ctr" anchorCtr="1"/>
                </a:tc>
              </a:tr>
              <a:tr h="185420">
                <a:tc>
                  <a:txBody>
                    <a:bodyPr/>
                    <a:lstStyle/>
                    <a:p>
                      <a:pPr algn="ctr"/>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anose="02070309020205020404" pitchFamily="49" charset="0"/>
                          <a:cs typeface="Courier New" panose="02070309020205020404" pitchFamily="49" charset="0"/>
                        </a:rPr>
                        <a:t>assert</a:t>
                      </a:r>
                      <a:r>
                        <a:rPr lang="en-US" sz="1800" dirty="0" smtClean="0">
                          <a:latin typeface="Courier New" panose="02070309020205020404" pitchFamily="49" charset="0"/>
                          <a:cs typeface="Courier New" panose="02070309020205020404" pitchFamily="49" charset="0"/>
                        </a:rPr>
                        <a:t>(</a:t>
                      </a:r>
                      <a:r>
                        <a:rPr lang="en-US" sz="1800" dirty="0" smtClean="0">
                          <a:solidFill>
                            <a:srgbClr val="0070C0"/>
                          </a:solidFill>
                          <a:latin typeface="Courier New" panose="02070309020205020404" pitchFamily="49" charset="0"/>
                          <a:cs typeface="Courier New" panose="02070309020205020404" pitchFamily="49" charset="0"/>
                        </a:rPr>
                        <a:t>v6</a:t>
                      </a:r>
                      <a:r>
                        <a:rPr lang="en-US" sz="1800" dirty="0" smtClean="0">
                          <a:latin typeface="Courier New" panose="02070309020205020404" pitchFamily="49" charset="0"/>
                          <a:cs typeface="Courier New" panose="02070309020205020404" pitchFamily="49" charset="0"/>
                        </a:rPr>
                        <a:t>!=</a:t>
                      </a:r>
                      <a:r>
                        <a:rPr lang="en-US" sz="1800" dirty="0" smtClean="0">
                          <a:solidFill>
                            <a:srgbClr val="FF0000"/>
                          </a:solidFill>
                          <a:latin typeface="Courier New" panose="02070309020205020404" pitchFamily="49" charset="0"/>
                          <a:cs typeface="Courier New" panose="02070309020205020404" pitchFamily="49" charset="0"/>
                        </a:rPr>
                        <a:t>v1</a:t>
                      </a:r>
                      <a:r>
                        <a:rPr lang="en-US" sz="1800" dirty="0" smtClean="0">
                          <a:latin typeface="Courier New" panose="02070309020205020404" pitchFamily="49" charset="0"/>
                          <a:cs typeface="Courier New" panose="02070309020205020404" pitchFamily="49" charset="0"/>
                        </a:rPr>
                        <a:t>)</a:t>
                      </a:r>
                      <a:endParaRPr lang="en-US" sz="1800" dirty="0" smtClean="0"/>
                    </a:p>
                  </a:txBody>
                  <a:tcPr anchor="ctr" anchorCtr="1"/>
                </a:tc>
              </a:tr>
            </a:tbl>
          </a:graphicData>
        </a:graphic>
      </p:graphicFrame>
      <p:sp>
        <p:nvSpPr>
          <p:cNvPr id="195" name="Rectangle 194"/>
          <p:cNvSpPr/>
          <p:nvPr/>
        </p:nvSpPr>
        <p:spPr>
          <a:xfrm>
            <a:off x="4657430" y="3891018"/>
            <a:ext cx="3731197" cy="270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smtClean="0">
                <a:solidFill>
                  <a:schemeClr val="tx1"/>
                </a:solidFill>
              </a:rPr>
              <a:t>16 possible abstractions in total</a:t>
            </a:r>
            <a:endParaRPr lang="en-US" sz="2100" b="1" dirty="0">
              <a:solidFill>
                <a:schemeClr val="tx1"/>
              </a:solidFill>
            </a:endParaRPr>
          </a:p>
        </p:txBody>
      </p:sp>
      <p:sp>
        <p:nvSpPr>
          <p:cNvPr id="121" name="Oval 120"/>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122" name="Oval 121"/>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123" name="Oval 122"/>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124" name="Oval 123"/>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125" name="Oval 124"/>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126" name="Oval 125"/>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127" name="Oval 126"/>
          <p:cNvSpPr/>
          <p:nvPr/>
        </p:nvSpPr>
        <p:spPr>
          <a:xfrm>
            <a:off x="335347" y="1830019"/>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t>7</a:t>
            </a:r>
            <a:r>
              <a:rPr lang="en-US" baseline="-25000" dirty="0" smtClean="0"/>
              <a:t>f</a:t>
            </a:r>
            <a:endParaRPr lang="en-US" baseline="-25000" dirty="0"/>
          </a:p>
        </p:txBody>
      </p:sp>
      <p:sp>
        <p:nvSpPr>
          <p:cNvPr id="128" name="Oval 127"/>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129" name="Oval 128"/>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sp>
        <p:nvSpPr>
          <p:cNvPr id="130" name="Oval 129"/>
          <p:cNvSpPr/>
          <p:nvPr/>
        </p:nvSpPr>
        <p:spPr>
          <a:xfrm>
            <a:off x="335347" y="2914476"/>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t>8</a:t>
            </a:r>
            <a:r>
              <a:rPr lang="en-US" baseline="-25000" dirty="0" smtClean="0"/>
              <a:t>f</a:t>
            </a:r>
            <a:endParaRPr lang="en-US" baseline="-25000" dirty="0"/>
          </a:p>
        </p:txBody>
      </p:sp>
      <p:cxnSp>
        <p:nvCxnSpPr>
          <p:cNvPr id="131" name="Straight Arrow Connector 130"/>
          <p:cNvCxnSpPr/>
          <p:nvPr/>
        </p:nvCxnSpPr>
        <p:spPr>
          <a:xfrm>
            <a:off x="649979" y="2147737"/>
            <a:ext cx="550304"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2" name="Straight Arrow Connector 131"/>
          <p:cNvCxnSpPr/>
          <p:nvPr/>
        </p:nvCxnSpPr>
        <p:spPr>
          <a:xfrm flipH="1">
            <a:off x="649979" y="2697585"/>
            <a:ext cx="550304"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3" name="Straight Arrow Connector 132"/>
          <p:cNvCxnSpPr/>
          <p:nvPr/>
        </p:nvCxnSpPr>
        <p:spPr>
          <a:xfrm>
            <a:off x="649979" y="3232194"/>
            <a:ext cx="550304"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4" name="Straight Arrow Connector 133"/>
          <p:cNvCxnSpPr/>
          <p:nvPr/>
        </p:nvCxnSpPr>
        <p:spPr>
          <a:xfrm flipH="1">
            <a:off x="649979" y="1601800"/>
            <a:ext cx="550304"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5" name="Straight Arrow Connector 134"/>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8" name="Straight Arrow Connector 137"/>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sp>
        <p:nvSpPr>
          <p:cNvPr id="139" name="Oval 138"/>
          <p:cNvSpPr/>
          <p:nvPr/>
        </p:nvSpPr>
        <p:spPr>
          <a:xfrm>
            <a:off x="3576683" y="1830019"/>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tx1"/>
                </a:solidFill>
              </a:rPr>
              <a:t>7</a:t>
            </a:r>
            <a:r>
              <a:rPr lang="en-US" baseline="-25000" dirty="0" smtClean="0">
                <a:solidFill>
                  <a:schemeClr val="tx1"/>
                </a:solidFill>
              </a:rPr>
              <a:t>g</a:t>
            </a:r>
            <a:endParaRPr lang="en-US" baseline="-25000" dirty="0">
              <a:solidFill>
                <a:schemeClr val="tx1"/>
              </a:solidFill>
            </a:endParaRPr>
          </a:p>
        </p:txBody>
      </p:sp>
      <p:sp>
        <p:nvSpPr>
          <p:cNvPr id="140" name="Oval 139"/>
          <p:cNvSpPr/>
          <p:nvPr/>
        </p:nvSpPr>
        <p:spPr>
          <a:xfrm>
            <a:off x="3576683" y="2960196"/>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tx1"/>
                </a:solidFill>
              </a:rPr>
              <a:t>8</a:t>
            </a:r>
            <a:r>
              <a:rPr lang="en-US" baseline="-25000" dirty="0" smtClean="0">
                <a:solidFill>
                  <a:schemeClr val="tx1"/>
                </a:solidFill>
              </a:rPr>
              <a:t>g</a:t>
            </a:r>
            <a:endParaRPr lang="en-US" baseline="-25000" dirty="0">
              <a:solidFill>
                <a:schemeClr val="tx1"/>
              </a:solidFill>
            </a:endParaRPr>
          </a:p>
        </p:txBody>
      </p:sp>
      <p:cxnSp>
        <p:nvCxnSpPr>
          <p:cNvPr id="141" name="Straight Arrow Connector 140"/>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2" name="Straight Arrow Connector 141"/>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3" name="Straight Arrow Connector 142"/>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4" name="Straight Arrow Connector 143"/>
          <p:cNvCxnSpPr/>
          <p:nvPr/>
        </p:nvCxnSpPr>
        <p:spPr>
          <a:xfrm flipH="1">
            <a:off x="1460933" y="2147737"/>
            <a:ext cx="548782" cy="286642"/>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51" name="Straight Arrow Connector 150"/>
          <p:cNvCxnSpPr/>
          <p:nvPr/>
        </p:nvCxnSpPr>
        <p:spPr>
          <a:xfrm>
            <a:off x="3082838" y="1601800"/>
            <a:ext cx="547827" cy="28273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52" name="Straight Arrow Connector 151"/>
          <p:cNvCxnSpPr/>
          <p:nvPr/>
        </p:nvCxnSpPr>
        <p:spPr>
          <a:xfrm flipH="1">
            <a:off x="3082838" y="2147737"/>
            <a:ext cx="547827"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53" name="Straight Arrow Connector 152"/>
          <p:cNvCxnSpPr/>
          <p:nvPr/>
        </p:nvCxnSpPr>
        <p:spPr>
          <a:xfrm>
            <a:off x="3082838" y="2697585"/>
            <a:ext cx="547827" cy="31712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54" name="Straight Arrow Connector 153"/>
          <p:cNvCxnSpPr/>
          <p:nvPr/>
        </p:nvCxnSpPr>
        <p:spPr>
          <a:xfrm flipH="1">
            <a:off x="3082838" y="3277914"/>
            <a:ext cx="547827" cy="27423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sp>
        <p:nvSpPr>
          <p:cNvPr id="155" name="TextBox 154"/>
          <p:cNvSpPr txBox="1"/>
          <p:nvPr/>
        </p:nvSpPr>
        <p:spPr>
          <a:xfrm>
            <a:off x="684980" y="1379708"/>
            <a:ext cx="552923" cy="375865"/>
          </a:xfrm>
          <a:prstGeom prst="rect">
            <a:avLst/>
          </a:prstGeom>
          <a:noFill/>
        </p:spPr>
        <p:txBody>
          <a:bodyPr wrap="square" rtlCol="0">
            <a:spAutoFit/>
          </a:bodyPr>
          <a:lstStyle/>
          <a:p>
            <a:r>
              <a:rPr lang="en-US" dirty="0" smtClean="0"/>
              <a:t>a</a:t>
            </a:r>
            <a:r>
              <a:rPr lang="en-US" baseline="-25000" dirty="0" smtClean="0"/>
              <a:t>1</a:t>
            </a:r>
            <a:endParaRPr lang="en-US" dirty="0"/>
          </a:p>
        </p:txBody>
      </p:sp>
      <p:sp>
        <p:nvSpPr>
          <p:cNvPr id="156" name="TextBox 155"/>
          <p:cNvSpPr txBox="1"/>
          <p:nvPr/>
        </p:nvSpPr>
        <p:spPr>
          <a:xfrm>
            <a:off x="2252145" y="1367300"/>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157" name="TextBox 156"/>
          <p:cNvSpPr txBox="1"/>
          <p:nvPr/>
        </p:nvSpPr>
        <p:spPr>
          <a:xfrm>
            <a:off x="660720" y="2513519"/>
            <a:ext cx="405110" cy="375865"/>
          </a:xfrm>
          <a:prstGeom prst="rect">
            <a:avLst/>
          </a:prstGeom>
          <a:noFill/>
        </p:spPr>
        <p:txBody>
          <a:bodyPr wrap="square" rtlCol="0">
            <a:spAutoFit/>
          </a:bodyPr>
          <a:lstStyle/>
          <a:p>
            <a:r>
              <a:rPr lang="en-US" dirty="0" smtClean="0"/>
              <a:t>c</a:t>
            </a:r>
            <a:r>
              <a:rPr lang="en-US" baseline="-25000" dirty="0" smtClean="0"/>
              <a:t>1</a:t>
            </a:r>
            <a:endParaRPr lang="en-US" dirty="0"/>
          </a:p>
        </p:txBody>
      </p:sp>
      <p:sp>
        <p:nvSpPr>
          <p:cNvPr id="158" name="TextBox 157"/>
          <p:cNvSpPr txBox="1"/>
          <p:nvPr/>
        </p:nvSpPr>
        <p:spPr>
          <a:xfrm>
            <a:off x="2252145" y="252875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59" name="TextBox 158"/>
          <p:cNvSpPr txBox="1"/>
          <p:nvPr/>
        </p:nvSpPr>
        <p:spPr>
          <a:xfrm>
            <a:off x="672694" y="2169695"/>
            <a:ext cx="362655" cy="375865"/>
          </a:xfrm>
          <a:prstGeom prst="rect">
            <a:avLst/>
          </a:prstGeom>
          <a:noFill/>
        </p:spPr>
        <p:txBody>
          <a:bodyPr wrap="square" rtlCol="0">
            <a:spAutoFit/>
          </a:bodyPr>
          <a:lstStyle/>
          <a:p>
            <a:r>
              <a:rPr lang="en-US" dirty="0" smtClean="0"/>
              <a:t>a</a:t>
            </a:r>
            <a:r>
              <a:rPr lang="en-US" baseline="-25000" dirty="0" smtClean="0"/>
              <a:t>1</a:t>
            </a:r>
            <a:endParaRPr lang="en-US" dirty="0"/>
          </a:p>
        </p:txBody>
      </p:sp>
      <p:sp>
        <p:nvSpPr>
          <p:cNvPr id="160" name="TextBox 159"/>
          <p:cNvSpPr txBox="1"/>
          <p:nvPr/>
        </p:nvSpPr>
        <p:spPr>
          <a:xfrm>
            <a:off x="654814" y="3309581"/>
            <a:ext cx="417763" cy="375865"/>
          </a:xfrm>
          <a:prstGeom prst="rect">
            <a:avLst/>
          </a:prstGeom>
          <a:noFill/>
        </p:spPr>
        <p:txBody>
          <a:bodyPr wrap="square" rtlCol="0">
            <a:spAutoFit/>
          </a:bodyPr>
          <a:lstStyle/>
          <a:p>
            <a:r>
              <a:rPr lang="en-US" dirty="0" smtClean="0"/>
              <a:t>c</a:t>
            </a:r>
            <a:r>
              <a:rPr lang="en-US" baseline="-25000" dirty="0" smtClean="0"/>
              <a:t>1</a:t>
            </a:r>
            <a:endParaRPr lang="en-US" dirty="0"/>
          </a:p>
        </p:txBody>
      </p:sp>
      <p:sp>
        <p:nvSpPr>
          <p:cNvPr id="161" name="TextBox 160"/>
          <p:cNvSpPr txBox="1"/>
          <p:nvPr/>
        </p:nvSpPr>
        <p:spPr>
          <a:xfrm>
            <a:off x="2252145" y="2138487"/>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162" name="TextBox 161"/>
          <p:cNvSpPr txBox="1"/>
          <p:nvPr/>
        </p:nvSpPr>
        <p:spPr>
          <a:xfrm>
            <a:off x="2252145" y="333881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63" name="TextBox 162"/>
          <p:cNvSpPr txBox="1"/>
          <p:nvPr/>
        </p:nvSpPr>
        <p:spPr>
          <a:xfrm>
            <a:off x="1662361" y="1367300"/>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64" name="TextBox 163"/>
          <p:cNvSpPr txBox="1"/>
          <p:nvPr/>
        </p:nvSpPr>
        <p:spPr>
          <a:xfrm>
            <a:off x="1698855" y="2532321"/>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165" name="TextBox 164"/>
          <p:cNvSpPr txBox="1"/>
          <p:nvPr/>
        </p:nvSpPr>
        <p:spPr>
          <a:xfrm>
            <a:off x="3340111" y="2561968"/>
            <a:ext cx="442338" cy="375865"/>
          </a:xfrm>
          <a:prstGeom prst="rect">
            <a:avLst/>
          </a:prstGeom>
          <a:noFill/>
        </p:spPr>
        <p:txBody>
          <a:bodyPr wrap="square" rtlCol="0">
            <a:spAutoFit/>
          </a:bodyPr>
          <a:lstStyle/>
          <a:p>
            <a:r>
              <a:rPr lang="en-US" dirty="0" smtClean="0"/>
              <a:t>d</a:t>
            </a:r>
            <a:r>
              <a:rPr lang="en-US" baseline="-25000" dirty="0" smtClean="0"/>
              <a:t>1</a:t>
            </a:r>
            <a:endParaRPr lang="en-US" dirty="0"/>
          </a:p>
        </p:txBody>
      </p:sp>
      <p:sp>
        <p:nvSpPr>
          <p:cNvPr id="166" name="TextBox 165"/>
          <p:cNvSpPr txBox="1"/>
          <p:nvPr/>
        </p:nvSpPr>
        <p:spPr>
          <a:xfrm>
            <a:off x="1671749" y="3317186"/>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167" name="TextBox 166"/>
          <p:cNvSpPr txBox="1"/>
          <p:nvPr/>
        </p:nvSpPr>
        <p:spPr>
          <a:xfrm>
            <a:off x="3339375" y="2208264"/>
            <a:ext cx="442338" cy="375865"/>
          </a:xfrm>
          <a:prstGeom prst="rect">
            <a:avLst/>
          </a:prstGeom>
          <a:noFill/>
        </p:spPr>
        <p:txBody>
          <a:bodyPr wrap="square" rtlCol="0">
            <a:spAutoFit/>
          </a:bodyPr>
          <a:lstStyle/>
          <a:p>
            <a:r>
              <a:rPr lang="en-US" dirty="0" smtClean="0"/>
              <a:t>b</a:t>
            </a:r>
            <a:r>
              <a:rPr lang="en-US" baseline="-25000" dirty="0" smtClean="0"/>
              <a:t>1</a:t>
            </a:r>
            <a:endParaRPr lang="en-US" dirty="0"/>
          </a:p>
        </p:txBody>
      </p:sp>
      <p:sp>
        <p:nvSpPr>
          <p:cNvPr id="168" name="TextBox 167"/>
          <p:cNvSpPr txBox="1"/>
          <p:nvPr/>
        </p:nvSpPr>
        <p:spPr>
          <a:xfrm>
            <a:off x="3327510" y="3362906"/>
            <a:ext cx="442338" cy="375865"/>
          </a:xfrm>
          <a:prstGeom prst="rect">
            <a:avLst/>
          </a:prstGeom>
          <a:noFill/>
        </p:spPr>
        <p:txBody>
          <a:bodyPr wrap="square" rtlCol="0">
            <a:spAutoFit/>
          </a:bodyPr>
          <a:lstStyle/>
          <a:p>
            <a:r>
              <a:rPr lang="en-US" dirty="0" smtClean="0"/>
              <a:t>d</a:t>
            </a:r>
            <a:r>
              <a:rPr lang="en-US" baseline="-25000" dirty="0" smtClean="0"/>
              <a:t>1</a:t>
            </a:r>
            <a:endParaRPr lang="en-US" dirty="0"/>
          </a:p>
        </p:txBody>
      </p:sp>
      <p:sp>
        <p:nvSpPr>
          <p:cNvPr id="169" name="TextBox 168"/>
          <p:cNvSpPr txBox="1"/>
          <p:nvPr/>
        </p:nvSpPr>
        <p:spPr>
          <a:xfrm>
            <a:off x="1698855" y="2137728"/>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70" name="TextBox 169"/>
          <p:cNvSpPr txBox="1"/>
          <p:nvPr/>
        </p:nvSpPr>
        <p:spPr>
          <a:xfrm>
            <a:off x="3357990" y="1367300"/>
            <a:ext cx="442338" cy="375865"/>
          </a:xfrm>
          <a:prstGeom prst="rect">
            <a:avLst/>
          </a:prstGeom>
          <a:noFill/>
        </p:spPr>
        <p:txBody>
          <a:bodyPr wrap="square" rtlCol="0">
            <a:spAutoFit/>
          </a:bodyPr>
          <a:lstStyle/>
          <a:p>
            <a:r>
              <a:rPr lang="en-US" dirty="0" smtClean="0"/>
              <a:t>b</a:t>
            </a:r>
            <a:r>
              <a:rPr lang="en-US" baseline="-25000" dirty="0" smtClean="0"/>
              <a:t>1</a:t>
            </a:r>
            <a:endParaRPr lang="en-US" dirty="0"/>
          </a:p>
        </p:txBody>
      </p:sp>
      <mc:AlternateContent xmlns:mc="http://schemas.openxmlformats.org/markup-compatibility/2006" xmlns:a14="http://schemas.microsoft.com/office/drawing/2010/main">
        <mc:Choice Requires="a14">
          <p:sp>
            <p:nvSpPr>
              <p:cNvPr id="52" name="Rectangle 51"/>
              <p:cNvSpPr/>
              <p:nvPr/>
            </p:nvSpPr>
            <p:spPr>
              <a:xfrm>
                <a:off x="4771756" y="3066910"/>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smtClean="0">
                        <a:solidFill>
                          <a:schemeClr val="accent5">
                            <a:lumMod val="7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abs(a</a:t>
                </a:r>
                <a:r>
                  <a:rPr lang="en-US" sz="2000" baseline="-25000" dirty="0">
                    <a:solidFill>
                      <a:schemeClr val="accent5">
                        <a:lumMod val="75000"/>
                      </a:schemeClr>
                    </a:solidFill>
                  </a:rPr>
                  <a:t>1</a:t>
                </a:r>
                <a:r>
                  <a:rPr lang="en-US" sz="2000" dirty="0">
                    <a:solidFill>
                      <a:schemeClr val="accent5">
                        <a:lumMod val="75000"/>
                      </a:schemeClr>
                    </a:solidFill>
                  </a:rPr>
                  <a:t>)</a:t>
                </a:r>
                <a:r>
                  <a:rPr lang="en-US" sz="2000" dirty="0">
                    <a:solidFill>
                      <a:schemeClr val="tx1"/>
                    </a:solidFill>
                  </a:rPr>
                  <a:t>,</a:t>
                </a:r>
                <a:r>
                  <a:rPr lang="en-US" sz="2000" dirty="0">
                    <a:solidFill>
                      <a:schemeClr val="accent5">
                        <a:lumMod val="75000"/>
                      </a:schemeClr>
                    </a:solidFill>
                  </a:rPr>
                  <a:t> </a:t>
                </a:r>
                <a:r>
                  <a:rPr lang="en-US" sz="2000" dirty="0" smtClean="0">
                    <a:solidFill>
                      <a:schemeClr val="accent5">
                        <a:lumMod val="75000"/>
                      </a:schemeClr>
                    </a:solidFill>
                  </a:rPr>
                  <a:t>abs(b</a:t>
                </a:r>
                <a:r>
                  <a:rPr lang="en-US" sz="2000" baseline="-25000" dirty="0" smtClean="0">
                    <a:solidFill>
                      <a:schemeClr val="accent5">
                        <a:lumMod val="75000"/>
                      </a:schemeClr>
                    </a:solidFill>
                  </a:rPr>
                  <a:t>0</a:t>
                </a:r>
                <a:r>
                  <a:rPr lang="en-US" sz="2000" dirty="0" smtClean="0">
                    <a:solidFill>
                      <a:schemeClr val="accent5">
                        <a:lumMod val="75000"/>
                      </a:schemeClr>
                    </a:solidFill>
                  </a:rPr>
                  <a:t>)</a:t>
                </a:r>
                <a14:m>
                  <m:oMath xmlns:m="http://schemas.openxmlformats.org/officeDocument/2006/math">
                    <m:r>
                      <a:rPr lang="en-US" sz="2000" i="1" smtClean="0">
                        <a:solidFill>
                          <a:schemeClr val="accent5">
                            <a:lumMod val="75000"/>
                          </a:schemeClr>
                        </a:solidFill>
                        <a:latin typeface="Cambria Math" panose="02040503050406030204" pitchFamily="18" charset="0"/>
                        <a:ea typeface="Cambria Math" panose="02040503050406030204" pitchFamily="18" charset="0"/>
                      </a:rPr>
                      <m:t>⨁</m:t>
                    </m:r>
                  </m:oMath>
                </a14:m>
                <a:r>
                  <a:rPr lang="en-US" sz="2000" dirty="0" smtClean="0">
                    <a:solidFill>
                      <a:schemeClr val="accent5">
                        <a:lumMod val="75000"/>
                      </a:schemeClr>
                    </a:solidFill>
                  </a:rPr>
                  <a:t>abs(b</a:t>
                </a:r>
                <a:r>
                  <a:rPr lang="en-US" sz="2000" baseline="-25000" dirty="0" smtClean="0">
                    <a:solidFill>
                      <a:schemeClr val="accent5">
                        <a:lumMod val="75000"/>
                      </a:schemeClr>
                    </a:solidFill>
                  </a:rPr>
                  <a:t>1</a:t>
                </a:r>
                <a:r>
                  <a:rPr lang="en-US" sz="2000" dirty="0">
                    <a:solidFill>
                      <a:schemeClr val="accent5">
                        <a:lumMod val="75000"/>
                      </a:schemeClr>
                    </a:solidFill>
                  </a:rPr>
                  <a:t>)</a:t>
                </a:r>
                <a:r>
                  <a:rPr lang="en-US" sz="2000" dirty="0">
                    <a:solidFill>
                      <a:schemeClr val="tx1"/>
                    </a:solidFill>
                  </a:rPr>
                  <a:t>,</a:t>
                </a:r>
              </a:p>
              <a:p>
                <a:pPr algn="ctr"/>
                <a:r>
                  <a:rPr lang="en-US" sz="2000" dirty="0" smtClean="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accent5">
                            <a:lumMod val="7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abs(c</a:t>
                </a:r>
                <a:r>
                  <a:rPr lang="en-US" sz="2000" baseline="-25000" dirty="0">
                    <a:solidFill>
                      <a:schemeClr val="accent5">
                        <a:lumMod val="75000"/>
                      </a:schemeClr>
                    </a:solidFill>
                  </a:rPr>
                  <a:t>1</a:t>
                </a:r>
                <a:r>
                  <a:rPr lang="en-US" sz="2000" dirty="0">
                    <a:solidFill>
                      <a:schemeClr val="accent5">
                        <a:lumMod val="75000"/>
                      </a:schemeClr>
                    </a:solidFill>
                  </a:rPr>
                  <a:t>)</a:t>
                </a:r>
                <a:r>
                  <a:rPr lang="en-US" sz="2000" dirty="0">
                    <a:solidFill>
                      <a:schemeClr val="tx1"/>
                    </a:solidFill>
                  </a:rPr>
                  <a:t>,</a:t>
                </a:r>
                <a:r>
                  <a:rPr lang="en-US" sz="2000" dirty="0">
                    <a:solidFill>
                      <a:schemeClr val="accent5">
                        <a:lumMod val="75000"/>
                      </a:schemeClr>
                    </a:solidFill>
                  </a:rPr>
                  <a:t> </a:t>
                </a:r>
                <a:r>
                  <a:rPr lang="en-US" sz="2000" dirty="0" smtClean="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smtClean="0">
                        <a:solidFill>
                          <a:schemeClr val="accent5">
                            <a:lumMod val="7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abs(d</a:t>
                </a:r>
                <a:r>
                  <a:rPr lang="en-US" sz="2000" baseline="-25000" dirty="0">
                    <a:solidFill>
                      <a:schemeClr val="accent5">
                        <a:lumMod val="75000"/>
                      </a:schemeClr>
                    </a:solidFill>
                  </a:rPr>
                  <a:t>1</a:t>
                </a:r>
                <a:r>
                  <a:rPr lang="en-US" sz="2000" dirty="0">
                    <a:solidFill>
                      <a:schemeClr val="accent5">
                        <a:lumMod val="75000"/>
                      </a:schemeClr>
                    </a:solidFill>
                  </a:rPr>
                  <a:t>)</a:t>
                </a:r>
                <a:r>
                  <a:rPr lang="en-US" sz="2000" dirty="0">
                    <a:solidFill>
                      <a:schemeClr val="tx1"/>
                    </a:solidFill>
                  </a:rPr>
                  <a:t>.</a:t>
                </a:r>
              </a:p>
            </p:txBody>
          </p:sp>
        </mc:Choice>
        <mc:Fallback xmlns="">
          <p:sp>
            <p:nvSpPr>
              <p:cNvPr id="52" name="Rectangle 51"/>
              <p:cNvSpPr>
                <a:spLocks noRot="1" noChangeAspect="1" noMove="1" noResize="1" noEditPoints="1" noAdjustHandles="1" noChangeArrowheads="1" noChangeShapeType="1" noTextEdit="1"/>
              </p:cNvSpPr>
              <p:nvPr/>
            </p:nvSpPr>
            <p:spPr>
              <a:xfrm>
                <a:off x="4771756" y="3066910"/>
                <a:ext cx="3501097" cy="669798"/>
              </a:xfrm>
              <a:prstGeom prst="rect">
                <a:avLst/>
              </a:prstGeom>
              <a:blipFill rotWithShape="0">
                <a:blip r:embed="rId3"/>
                <a:stretch>
                  <a:fillRect l="-1386" t="-5310" r="-867" b="-17699"/>
                </a:stretch>
              </a:blipFill>
              <a:ln>
                <a:solidFill>
                  <a:srgbClr val="0070C0"/>
                </a:solidFill>
              </a:ln>
            </p:spPr>
            <p:txBody>
              <a:bodyPr/>
              <a:lstStyle/>
              <a:p>
                <a:r>
                  <a:rPr lang="en-US">
                    <a:noFill/>
                  </a:rPr>
                  <a:t> </a:t>
                </a:r>
              </a:p>
            </p:txBody>
          </p:sp>
        </mc:Fallback>
      </mc:AlternateContent>
      <p:sp>
        <p:nvSpPr>
          <p:cNvPr id="2" name="Slide Number Placeholder 1"/>
          <p:cNvSpPr>
            <a:spLocks noGrp="1"/>
          </p:cNvSpPr>
          <p:nvPr>
            <p:ph type="sldNum" sz="quarter" idx="11"/>
          </p:nvPr>
        </p:nvSpPr>
        <p:spPr/>
        <p:txBody>
          <a:bodyPr/>
          <a:lstStyle/>
          <a:p>
            <a:fld id="{1F7DF5D7-FF41-4BF6-8958-28DFF1DB182D}" type="slidenum">
              <a:rPr lang="en-US" smtClean="0"/>
              <a:pPr/>
              <a:t>17</a:t>
            </a:fld>
            <a:endParaRPr lang="en-US" dirty="0"/>
          </a:p>
        </p:txBody>
      </p:sp>
    </p:spTree>
    <p:extLst>
      <p:ext uri="{BB962C8B-B14F-4D97-AF65-F5344CB8AC3E}">
        <p14:creationId xmlns:p14="http://schemas.microsoft.com/office/powerpoint/2010/main" val="854346967"/>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dissolve">
                                      <p:cBhvr>
                                        <p:cTn id="10" dur="500"/>
                                        <p:tgtEl>
                                          <p:spTgt spid="17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55" grpId="0" animBg="1"/>
      <p:bldP spid="195" grpId="1" animBg="1"/>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5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Desired Result</a:t>
            </a:r>
            <a:endParaRPr lang="en-US" dirty="0"/>
          </a:p>
        </p:txBody>
      </p:sp>
      <p:sp>
        <p:nvSpPr>
          <p:cNvPr id="98" name="Oval 97"/>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99" name="Oval 98"/>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100" name="Oval 99"/>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101" name="Oval 100"/>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102" name="Oval 101"/>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103" name="Oval 102"/>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104" name="Oval 103"/>
          <p:cNvSpPr/>
          <p:nvPr/>
        </p:nvSpPr>
        <p:spPr>
          <a:xfrm>
            <a:off x="335347" y="1830019"/>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t>7</a:t>
            </a:r>
            <a:r>
              <a:rPr lang="en-US" baseline="-25000" dirty="0" smtClean="0"/>
              <a:t>f</a:t>
            </a:r>
            <a:endParaRPr lang="en-US" baseline="-25000" dirty="0"/>
          </a:p>
        </p:txBody>
      </p:sp>
      <p:sp>
        <p:nvSpPr>
          <p:cNvPr id="105" name="Oval 104"/>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106" name="Oval 105"/>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sp>
        <p:nvSpPr>
          <p:cNvPr id="108" name="Oval 107"/>
          <p:cNvSpPr/>
          <p:nvPr/>
        </p:nvSpPr>
        <p:spPr>
          <a:xfrm>
            <a:off x="335347" y="2914476"/>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t>8</a:t>
            </a:r>
            <a:r>
              <a:rPr lang="en-US" baseline="-25000" dirty="0" smtClean="0"/>
              <a:t>f</a:t>
            </a:r>
            <a:endParaRPr lang="en-US" baseline="-25000" dirty="0"/>
          </a:p>
        </p:txBody>
      </p:sp>
      <p:cxnSp>
        <p:nvCxnSpPr>
          <p:cNvPr id="110" name="Straight Arrow Connector 109"/>
          <p:cNvCxnSpPr>
            <a:stCxn id="104" idx="5"/>
            <a:endCxn id="99" idx="1"/>
          </p:cNvCxnSpPr>
          <p:nvPr/>
        </p:nvCxnSpPr>
        <p:spPr>
          <a:xfrm>
            <a:off x="649979" y="2147737"/>
            <a:ext cx="550304"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a:stCxn id="99" idx="3"/>
            <a:endCxn id="108" idx="7"/>
          </p:cNvCxnSpPr>
          <p:nvPr/>
        </p:nvCxnSpPr>
        <p:spPr>
          <a:xfrm flipH="1">
            <a:off x="649979" y="2697585"/>
            <a:ext cx="550304"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3" name="Straight Arrow Connector 112"/>
          <p:cNvCxnSpPr>
            <a:stCxn id="108" idx="5"/>
            <a:endCxn id="100" idx="1"/>
          </p:cNvCxnSpPr>
          <p:nvPr/>
        </p:nvCxnSpPr>
        <p:spPr>
          <a:xfrm>
            <a:off x="649979" y="3232194"/>
            <a:ext cx="550304"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a:stCxn id="98" idx="3"/>
            <a:endCxn id="104" idx="7"/>
          </p:cNvCxnSpPr>
          <p:nvPr/>
        </p:nvCxnSpPr>
        <p:spPr>
          <a:xfrm flipH="1">
            <a:off x="649979" y="1601800"/>
            <a:ext cx="550304"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7" name="Straight Arrow Connector 116"/>
          <p:cNvCxnSpPr>
            <a:stCxn id="101" idx="3"/>
            <a:endCxn id="106" idx="7"/>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a:stCxn id="106" idx="5"/>
            <a:endCxn id="102" idx="1"/>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20" name="Straight Arrow Connector 119"/>
          <p:cNvCxnSpPr>
            <a:stCxn id="102" idx="3"/>
            <a:endCxn id="105" idx="7"/>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21" name="Straight Arrow Connector 120"/>
          <p:cNvCxnSpPr>
            <a:stCxn id="105" idx="5"/>
            <a:endCxn id="103" idx="1"/>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sp>
        <p:nvSpPr>
          <p:cNvPr id="107" name="Oval 106"/>
          <p:cNvSpPr/>
          <p:nvPr/>
        </p:nvSpPr>
        <p:spPr>
          <a:xfrm>
            <a:off x="3576683"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7</a:t>
            </a:r>
            <a:r>
              <a:rPr lang="en-US" baseline="-25000" dirty="0" smtClean="0">
                <a:solidFill>
                  <a:schemeClr val="bg1">
                    <a:lumMod val="85000"/>
                  </a:schemeClr>
                </a:solidFill>
              </a:rPr>
              <a:t>g</a:t>
            </a:r>
            <a:endParaRPr lang="en-US" baseline="-25000" dirty="0">
              <a:solidFill>
                <a:schemeClr val="bg1">
                  <a:lumMod val="85000"/>
                </a:schemeClr>
              </a:solidFill>
            </a:endParaRPr>
          </a:p>
        </p:txBody>
      </p:sp>
      <p:sp>
        <p:nvSpPr>
          <p:cNvPr id="109" name="Oval 108"/>
          <p:cNvSpPr/>
          <p:nvPr/>
        </p:nvSpPr>
        <p:spPr>
          <a:xfrm>
            <a:off x="3576683" y="296019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8</a:t>
            </a:r>
            <a:r>
              <a:rPr lang="en-US" baseline="-25000" dirty="0" smtClean="0">
                <a:solidFill>
                  <a:schemeClr val="bg1">
                    <a:lumMod val="85000"/>
                  </a:schemeClr>
                </a:solidFill>
              </a:rPr>
              <a:t>g</a:t>
            </a:r>
            <a:endParaRPr lang="en-US" baseline="-25000" dirty="0">
              <a:solidFill>
                <a:schemeClr val="bg1">
                  <a:lumMod val="85000"/>
                </a:schemeClr>
              </a:solidFill>
            </a:endParaRPr>
          </a:p>
        </p:txBody>
      </p:sp>
      <p:cxnSp>
        <p:nvCxnSpPr>
          <p:cNvPr id="111" name="Straight Arrow Connector 110"/>
          <p:cNvCxnSpPr>
            <a:stCxn id="99" idx="5"/>
            <a:endCxn id="105" idx="1"/>
          </p:cNvCxnSpPr>
          <p:nvPr/>
        </p:nvCxnSpPr>
        <p:spPr>
          <a:xfrm>
            <a:off x="1460933" y="2697585"/>
            <a:ext cx="548782"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a:stCxn id="105" idx="3"/>
            <a:endCxn id="100" idx="7"/>
          </p:cNvCxnSpPr>
          <p:nvPr/>
        </p:nvCxnSpPr>
        <p:spPr>
          <a:xfrm flipH="1">
            <a:off x="1460933" y="3232194"/>
            <a:ext cx="548782"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a:stCxn id="98" idx="5"/>
            <a:endCxn id="106" idx="1"/>
          </p:cNvCxnSpPr>
          <p:nvPr/>
        </p:nvCxnSpPr>
        <p:spPr>
          <a:xfrm>
            <a:off x="1460933" y="1586560"/>
            <a:ext cx="548782"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8" name="Straight Arrow Connector 117"/>
          <p:cNvCxnSpPr>
            <a:stCxn id="106" idx="3"/>
            <a:endCxn id="99" idx="7"/>
          </p:cNvCxnSpPr>
          <p:nvPr/>
        </p:nvCxnSpPr>
        <p:spPr>
          <a:xfrm flipH="1">
            <a:off x="1460933" y="2147737"/>
            <a:ext cx="548782"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a:stCxn id="101" idx="5"/>
            <a:endCxn id="107" idx="1"/>
          </p:cNvCxnSpPr>
          <p:nvPr/>
        </p:nvCxnSpPr>
        <p:spPr>
          <a:xfrm>
            <a:off x="3082838" y="1601800"/>
            <a:ext cx="547827"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a:stCxn id="107" idx="3"/>
            <a:endCxn id="102" idx="7"/>
          </p:cNvCxnSpPr>
          <p:nvPr/>
        </p:nvCxnSpPr>
        <p:spPr>
          <a:xfrm flipH="1">
            <a:off x="3082838" y="2147737"/>
            <a:ext cx="547827"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02" idx="5"/>
            <a:endCxn id="109" idx="1"/>
          </p:cNvCxnSpPr>
          <p:nvPr/>
        </p:nvCxnSpPr>
        <p:spPr>
          <a:xfrm>
            <a:off x="3082838" y="2697585"/>
            <a:ext cx="547827" cy="31712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25" name="Straight Arrow Connector 124"/>
          <p:cNvCxnSpPr>
            <a:stCxn id="109" idx="3"/>
            <a:endCxn id="103" idx="7"/>
          </p:cNvCxnSpPr>
          <p:nvPr/>
        </p:nvCxnSpPr>
        <p:spPr>
          <a:xfrm flipH="1">
            <a:off x="3082838" y="3277914"/>
            <a:ext cx="547827" cy="27423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126" name="TextBox 125"/>
          <p:cNvSpPr txBox="1"/>
          <p:nvPr/>
        </p:nvSpPr>
        <p:spPr>
          <a:xfrm>
            <a:off x="684980" y="1379708"/>
            <a:ext cx="552923" cy="375865"/>
          </a:xfrm>
          <a:prstGeom prst="rect">
            <a:avLst/>
          </a:prstGeom>
          <a:noFill/>
        </p:spPr>
        <p:txBody>
          <a:bodyPr wrap="square" rtlCol="0">
            <a:spAutoFit/>
          </a:bodyPr>
          <a:lstStyle/>
          <a:p>
            <a:r>
              <a:rPr lang="en-US" dirty="0" smtClean="0"/>
              <a:t>a</a:t>
            </a:r>
            <a:r>
              <a:rPr lang="en-US" baseline="-25000" dirty="0" smtClean="0"/>
              <a:t>1</a:t>
            </a:r>
            <a:endParaRPr lang="en-US" dirty="0"/>
          </a:p>
        </p:txBody>
      </p:sp>
      <p:sp>
        <p:nvSpPr>
          <p:cNvPr id="128" name="TextBox 127"/>
          <p:cNvSpPr txBox="1"/>
          <p:nvPr/>
        </p:nvSpPr>
        <p:spPr>
          <a:xfrm>
            <a:off x="2252145" y="1367300"/>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129" name="TextBox 128"/>
          <p:cNvSpPr txBox="1"/>
          <p:nvPr/>
        </p:nvSpPr>
        <p:spPr>
          <a:xfrm>
            <a:off x="660720" y="2513519"/>
            <a:ext cx="405110" cy="375865"/>
          </a:xfrm>
          <a:prstGeom prst="rect">
            <a:avLst/>
          </a:prstGeom>
          <a:noFill/>
        </p:spPr>
        <p:txBody>
          <a:bodyPr wrap="square" rtlCol="0">
            <a:spAutoFit/>
          </a:bodyPr>
          <a:lstStyle/>
          <a:p>
            <a:r>
              <a:rPr lang="en-US" dirty="0" smtClean="0"/>
              <a:t>c</a:t>
            </a:r>
            <a:r>
              <a:rPr lang="en-US" baseline="-25000" dirty="0" smtClean="0"/>
              <a:t>1</a:t>
            </a:r>
            <a:endParaRPr lang="en-US" dirty="0"/>
          </a:p>
        </p:txBody>
      </p:sp>
      <p:sp>
        <p:nvSpPr>
          <p:cNvPr id="131" name="TextBox 130"/>
          <p:cNvSpPr txBox="1"/>
          <p:nvPr/>
        </p:nvSpPr>
        <p:spPr>
          <a:xfrm>
            <a:off x="2252145" y="252875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33" name="TextBox 132"/>
          <p:cNvSpPr txBox="1"/>
          <p:nvPr/>
        </p:nvSpPr>
        <p:spPr>
          <a:xfrm>
            <a:off x="672694" y="2169695"/>
            <a:ext cx="362655" cy="375865"/>
          </a:xfrm>
          <a:prstGeom prst="rect">
            <a:avLst/>
          </a:prstGeom>
          <a:noFill/>
        </p:spPr>
        <p:txBody>
          <a:bodyPr wrap="square" rtlCol="0">
            <a:spAutoFit/>
          </a:bodyPr>
          <a:lstStyle/>
          <a:p>
            <a:r>
              <a:rPr lang="en-US" dirty="0" smtClean="0"/>
              <a:t>a</a:t>
            </a:r>
            <a:r>
              <a:rPr lang="en-US" baseline="-25000" dirty="0" smtClean="0"/>
              <a:t>1</a:t>
            </a:r>
            <a:endParaRPr lang="en-US" dirty="0"/>
          </a:p>
        </p:txBody>
      </p:sp>
      <p:sp>
        <p:nvSpPr>
          <p:cNvPr id="134" name="TextBox 133"/>
          <p:cNvSpPr txBox="1"/>
          <p:nvPr/>
        </p:nvSpPr>
        <p:spPr>
          <a:xfrm>
            <a:off x="654814" y="3309581"/>
            <a:ext cx="417763" cy="375865"/>
          </a:xfrm>
          <a:prstGeom prst="rect">
            <a:avLst/>
          </a:prstGeom>
          <a:noFill/>
        </p:spPr>
        <p:txBody>
          <a:bodyPr wrap="square" rtlCol="0">
            <a:spAutoFit/>
          </a:bodyPr>
          <a:lstStyle/>
          <a:p>
            <a:r>
              <a:rPr lang="en-US" dirty="0" smtClean="0"/>
              <a:t>c</a:t>
            </a:r>
            <a:r>
              <a:rPr lang="en-US" baseline="-25000" dirty="0" smtClean="0"/>
              <a:t>1</a:t>
            </a:r>
            <a:endParaRPr lang="en-US" dirty="0"/>
          </a:p>
        </p:txBody>
      </p:sp>
      <p:sp>
        <p:nvSpPr>
          <p:cNvPr id="136" name="TextBox 135"/>
          <p:cNvSpPr txBox="1"/>
          <p:nvPr/>
        </p:nvSpPr>
        <p:spPr>
          <a:xfrm>
            <a:off x="2252145" y="2138487"/>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139" name="TextBox 138"/>
          <p:cNvSpPr txBox="1"/>
          <p:nvPr/>
        </p:nvSpPr>
        <p:spPr>
          <a:xfrm>
            <a:off x="2252145" y="333881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27" name="TextBox 126"/>
          <p:cNvSpPr txBox="1"/>
          <p:nvPr/>
        </p:nvSpPr>
        <p:spPr>
          <a:xfrm>
            <a:off x="1662361" y="1367300"/>
            <a:ext cx="442338"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0</a:t>
            </a:r>
            <a:endParaRPr lang="en-US" dirty="0">
              <a:solidFill>
                <a:schemeClr val="bg1">
                  <a:lumMod val="85000"/>
                </a:schemeClr>
              </a:solidFill>
            </a:endParaRPr>
          </a:p>
        </p:txBody>
      </p:sp>
      <p:sp>
        <p:nvSpPr>
          <p:cNvPr id="130" name="TextBox 129"/>
          <p:cNvSpPr txBox="1"/>
          <p:nvPr/>
        </p:nvSpPr>
        <p:spPr>
          <a:xfrm>
            <a:off x="1698855" y="2532321"/>
            <a:ext cx="442338"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0</a:t>
            </a:r>
            <a:endParaRPr lang="en-US" dirty="0">
              <a:solidFill>
                <a:schemeClr val="bg1">
                  <a:lumMod val="85000"/>
                </a:schemeClr>
              </a:solidFill>
            </a:endParaRPr>
          </a:p>
        </p:txBody>
      </p:sp>
      <p:sp>
        <p:nvSpPr>
          <p:cNvPr id="132" name="TextBox 131"/>
          <p:cNvSpPr txBox="1"/>
          <p:nvPr/>
        </p:nvSpPr>
        <p:spPr>
          <a:xfrm>
            <a:off x="3340111" y="2561968"/>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35" name="TextBox 134"/>
          <p:cNvSpPr txBox="1"/>
          <p:nvPr/>
        </p:nvSpPr>
        <p:spPr>
          <a:xfrm>
            <a:off x="1671749" y="3317186"/>
            <a:ext cx="442338"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0</a:t>
            </a:r>
            <a:endParaRPr lang="en-US" dirty="0">
              <a:solidFill>
                <a:schemeClr val="bg1">
                  <a:lumMod val="85000"/>
                </a:schemeClr>
              </a:solidFill>
            </a:endParaRPr>
          </a:p>
        </p:txBody>
      </p:sp>
      <p:sp>
        <p:nvSpPr>
          <p:cNvPr id="137" name="TextBox 136"/>
          <p:cNvSpPr txBox="1"/>
          <p:nvPr/>
        </p:nvSpPr>
        <p:spPr>
          <a:xfrm>
            <a:off x="3339375" y="2208264"/>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38" name="TextBox 137"/>
          <p:cNvSpPr txBox="1"/>
          <p:nvPr/>
        </p:nvSpPr>
        <p:spPr>
          <a:xfrm>
            <a:off x="3327510" y="3362906"/>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0" name="TextBox 139"/>
          <p:cNvSpPr txBox="1"/>
          <p:nvPr/>
        </p:nvSpPr>
        <p:spPr>
          <a:xfrm>
            <a:off x="1698855" y="2137728"/>
            <a:ext cx="442338"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0</a:t>
            </a:r>
            <a:endParaRPr lang="en-US" dirty="0">
              <a:solidFill>
                <a:schemeClr val="bg1">
                  <a:lumMod val="85000"/>
                </a:schemeClr>
              </a:solidFill>
            </a:endParaRPr>
          </a:p>
        </p:txBody>
      </p:sp>
      <p:sp>
        <p:nvSpPr>
          <p:cNvPr id="141" name="TextBox 140"/>
          <p:cNvSpPr txBox="1"/>
          <p:nvPr/>
        </p:nvSpPr>
        <p:spPr>
          <a:xfrm>
            <a:off x="3357990" y="1367300"/>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57" name="Date Placeholder 56"/>
          <p:cNvSpPr>
            <a:spLocks noGrp="1"/>
          </p:cNvSpPr>
          <p:nvPr>
            <p:ph type="dt" sz="half" idx="10"/>
          </p:nvPr>
        </p:nvSpPr>
        <p:spPr>
          <a:xfrm>
            <a:off x="6400800" y="6356350"/>
            <a:ext cx="2289048" cy="365760"/>
          </a:xfrm>
        </p:spPr>
        <p:txBody>
          <a:bodyPr/>
          <a:lstStyle/>
          <a:p>
            <a:fld id="{5E883998-AF14-0041-9386-3C66B5174A74}" type="datetime1">
              <a:rPr lang="en-US" smtClean="0"/>
              <a:t>8/8/16</a:t>
            </a:fld>
            <a:endParaRPr lang="en-US" dirty="0"/>
          </a:p>
        </p:txBody>
      </p:sp>
      <p:graphicFrame>
        <p:nvGraphicFramePr>
          <p:cNvPr id="171" name="Table 170"/>
          <p:cNvGraphicFramePr>
            <a:graphicFrameLocks noGrp="1"/>
          </p:cNvGraphicFramePr>
          <p:nvPr>
            <p:extLst>
              <p:ext uri="{D42A27DB-BD31-4B8C-83A1-F6EECF244321}">
                <p14:modId xmlns:p14="http://schemas.microsoft.com/office/powerpoint/2010/main" val="954873816"/>
              </p:ext>
            </p:extLst>
          </p:nvPr>
        </p:nvGraphicFramePr>
        <p:xfrm>
          <a:off x="321308" y="4498003"/>
          <a:ext cx="3788779" cy="1163320"/>
        </p:xfrm>
        <a:graphic>
          <a:graphicData uri="http://schemas.openxmlformats.org/drawingml/2006/table">
            <a:tbl>
              <a:tblPr firstRow="1" bandRow="1">
                <a:tableStyleId>{5C22544A-7EE6-4342-B048-85BDC9FD1C3A}</a:tableStyleId>
              </a:tblPr>
              <a:tblGrid>
                <a:gridCol w="1563152"/>
                <a:gridCol w="2225627"/>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a:tc>
              </a:tr>
              <a:tr h="185420">
                <a:tc>
                  <a:txBody>
                    <a:bodyPr/>
                    <a:lstStyle/>
                    <a:p>
                      <a:pPr algn="ctr"/>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 Impossibility</a:t>
                      </a:r>
                      <a:endParaRPr lang="en-US" sz="1800" dirty="0"/>
                    </a:p>
                  </a:txBody>
                  <a:tcPr anchor="ctr" anchorCtr="1"/>
                </a:tc>
              </a:tr>
              <a:tr h="185420">
                <a:tc>
                  <a:txBody>
                    <a:bodyPr/>
                    <a:lstStyle/>
                    <a:p>
                      <a:pPr algn="ctr"/>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1</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endParaRPr lang="en-US" sz="2000" dirty="0" smtClean="0"/>
                    </a:p>
                  </a:txBody>
                  <a:tcPr anchor="ctr" anchorCtr="1"/>
                </a:tc>
              </a:tr>
            </a:tbl>
          </a:graphicData>
        </a:graphic>
      </p:graphicFrame>
      <p:pic>
        <p:nvPicPr>
          <p:cNvPr id="172" name="Picture 17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46758" y="4983337"/>
            <a:ext cx="207295" cy="207295"/>
          </a:xfrm>
          <a:prstGeom prst="rect">
            <a:avLst/>
          </a:prstGeom>
        </p:spPr>
      </p:pic>
      <p:pic>
        <p:nvPicPr>
          <p:cNvPr id="173" name="Picture 17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74644" y="5362276"/>
            <a:ext cx="275885" cy="206914"/>
          </a:xfrm>
          <a:prstGeom prst="rect">
            <a:avLst/>
          </a:prstGeom>
        </p:spPr>
      </p:pic>
      <mc:AlternateContent xmlns:mc="http://schemas.openxmlformats.org/markup-compatibility/2006" xmlns:a14="http://schemas.microsoft.com/office/drawing/2010/main">
        <mc:Choice Requires="a14">
          <p:sp>
            <p:nvSpPr>
              <p:cNvPr id="175" name="Rectangle 174"/>
              <p:cNvSpPr/>
              <p:nvPr/>
            </p:nvSpPr>
            <p:spPr>
              <a:xfrm>
                <a:off x="4771756" y="3066796"/>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solidFill>
                      <a:schemeClr val="bg1">
                        <a:lumMod val="85000"/>
                      </a:schemeClr>
                    </a:solidFill>
                  </a:rPr>
                  <a:t>abs(a</a:t>
                </a:r>
                <a:r>
                  <a:rPr lang="en-US" sz="2000" baseline="-25000" dirty="0">
                    <a:solidFill>
                      <a:schemeClr val="bg1">
                        <a:lumMod val="85000"/>
                      </a:schemeClr>
                    </a:solidFill>
                  </a:rPr>
                  <a:t>0</a:t>
                </a:r>
                <a:r>
                  <a:rPr lang="en-US" sz="2000" dirty="0">
                    <a:solidFill>
                      <a:schemeClr val="bg1">
                        <a:lumMod val="85000"/>
                      </a:schemeClr>
                    </a:solidFill>
                  </a:rPr>
                  <a:t>)</a:t>
                </a:r>
                <a14:m>
                  <m:oMath xmlns:m="http://schemas.openxmlformats.org/officeDocument/2006/math">
                    <m:r>
                      <a:rPr lang="en-US" sz="2000" i="1" smtClean="0">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abs(a</a:t>
                </a:r>
                <a:r>
                  <a:rPr lang="en-US" sz="2000" baseline="-25000" dirty="0">
                    <a:solidFill>
                      <a:schemeClr val="accent5">
                        <a:lumMod val="75000"/>
                      </a:schemeClr>
                    </a:solidFill>
                  </a:rPr>
                  <a:t>1</a:t>
                </a:r>
                <a:r>
                  <a:rPr lang="en-US" sz="2000" dirty="0">
                    <a:solidFill>
                      <a:schemeClr val="accent5">
                        <a:lumMod val="75000"/>
                      </a:schemeClr>
                    </a:solidFill>
                  </a:rPr>
                  <a:t>), </a:t>
                </a:r>
                <a:r>
                  <a:rPr lang="en-US" sz="2000" dirty="0" smtClean="0">
                    <a:solidFill>
                      <a:schemeClr val="accent5">
                        <a:lumMod val="75000"/>
                      </a:schemeClr>
                    </a:solidFill>
                  </a:rPr>
                  <a:t>abs(b</a:t>
                </a:r>
                <a:r>
                  <a:rPr lang="en-US" sz="2000" baseline="-25000" dirty="0" smtClean="0">
                    <a:solidFill>
                      <a:schemeClr val="accent5">
                        <a:lumMod val="75000"/>
                      </a:schemeClr>
                    </a:solidFill>
                  </a:rPr>
                  <a:t>0</a:t>
                </a:r>
                <a:r>
                  <a:rPr lang="en-US" sz="2000" dirty="0" smtClean="0">
                    <a:solidFill>
                      <a:schemeClr val="accent5">
                        <a:lumMod val="75000"/>
                      </a:schemeClr>
                    </a:solidFill>
                  </a:rPr>
                  <a:t>)</a:t>
                </a:r>
                <a14:m>
                  <m:oMath xmlns:m="http://schemas.openxmlformats.org/officeDocument/2006/math">
                    <m:r>
                      <a:rPr lang="en-US" sz="2000" i="1" smtClean="0">
                        <a:solidFill>
                          <a:schemeClr val="bg1">
                            <a:lumMod val="85000"/>
                          </a:schemeClr>
                        </a:solidFill>
                        <a:latin typeface="Cambria Math" panose="02040503050406030204" pitchFamily="18" charset="0"/>
                        <a:ea typeface="Cambria Math" panose="02040503050406030204" pitchFamily="18" charset="0"/>
                      </a:rPr>
                      <m:t>⨁</m:t>
                    </m:r>
                  </m:oMath>
                </a14:m>
                <a:r>
                  <a:rPr lang="en-US" sz="2000" dirty="0" smtClean="0">
                    <a:solidFill>
                      <a:schemeClr val="bg1">
                        <a:lumMod val="85000"/>
                      </a:schemeClr>
                    </a:solidFill>
                  </a:rPr>
                  <a:t>abs(b</a:t>
                </a:r>
                <a:r>
                  <a:rPr lang="en-US" sz="2000" baseline="-25000" dirty="0" smtClean="0">
                    <a:solidFill>
                      <a:schemeClr val="bg1">
                        <a:lumMod val="85000"/>
                      </a:schemeClr>
                    </a:solidFill>
                  </a:rPr>
                  <a:t>1</a:t>
                </a:r>
                <a:r>
                  <a:rPr lang="en-US" sz="2000" dirty="0">
                    <a:solidFill>
                      <a:schemeClr val="bg1">
                        <a:lumMod val="85000"/>
                      </a:schemeClr>
                    </a:solidFill>
                  </a:rPr>
                  <a:t>)</a:t>
                </a:r>
                <a:r>
                  <a:rPr lang="en-US" sz="2000" dirty="0">
                    <a:solidFill>
                      <a:schemeClr val="accent5">
                        <a:lumMod val="75000"/>
                      </a:schemeClr>
                    </a:solidFill>
                  </a:rPr>
                  <a:t>,</a:t>
                </a:r>
              </a:p>
              <a:p>
                <a:pPr algn="ctr"/>
                <a:r>
                  <a:rPr lang="en-US" sz="2000" dirty="0" smtClean="0">
                    <a:solidFill>
                      <a:schemeClr val="bg1">
                        <a:lumMod val="85000"/>
                      </a:schemeClr>
                    </a:solidFill>
                  </a:rPr>
                  <a:t>abs(c</a:t>
                </a:r>
                <a:r>
                  <a:rPr lang="en-US" sz="2000" baseline="-25000" dirty="0">
                    <a:solidFill>
                      <a:schemeClr val="bg1">
                        <a:lumMod val="85000"/>
                      </a:schemeClr>
                    </a:solidFill>
                  </a:rPr>
                  <a:t>0</a:t>
                </a:r>
                <a:r>
                  <a:rPr lang="en-US" sz="2000" dirty="0">
                    <a:solidFill>
                      <a:schemeClr val="bg1">
                        <a:lumMod val="8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abs(c</a:t>
                </a:r>
                <a:r>
                  <a:rPr lang="en-US" sz="2000" baseline="-25000" dirty="0">
                    <a:solidFill>
                      <a:schemeClr val="accent5">
                        <a:lumMod val="75000"/>
                      </a:schemeClr>
                    </a:solidFill>
                  </a:rPr>
                  <a:t>1</a:t>
                </a:r>
                <a:r>
                  <a:rPr lang="en-US" sz="2000" dirty="0">
                    <a:solidFill>
                      <a:schemeClr val="accent5">
                        <a:lumMod val="75000"/>
                      </a:schemeClr>
                    </a:solidFill>
                  </a:rPr>
                  <a:t>), 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smtClean="0">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accent5">
                        <a:lumMod val="75000"/>
                      </a:schemeClr>
                    </a:solidFill>
                  </a:rPr>
                  <a:t>.</a:t>
                </a:r>
              </a:p>
            </p:txBody>
          </p:sp>
        </mc:Choice>
        <mc:Fallback xmlns="">
          <p:sp>
            <p:nvSpPr>
              <p:cNvPr id="175" name="Rectangle 174"/>
              <p:cNvSpPr>
                <a:spLocks noRot="1" noChangeAspect="1" noMove="1" noResize="1" noEditPoints="1" noAdjustHandles="1" noChangeArrowheads="1" noChangeShapeType="1" noTextEdit="1"/>
              </p:cNvSpPr>
              <p:nvPr/>
            </p:nvSpPr>
            <p:spPr>
              <a:xfrm>
                <a:off x="4771756" y="3066796"/>
                <a:ext cx="3501097" cy="669798"/>
              </a:xfrm>
              <a:prstGeom prst="rect">
                <a:avLst/>
              </a:prstGeom>
              <a:blipFill rotWithShape="0">
                <a:blip r:embed="rId5"/>
                <a:stretch>
                  <a:fillRect l="-1386" t="-5310" r="-867" b="-17699"/>
                </a:stretch>
              </a:blipFill>
              <a:ln>
                <a:solidFill>
                  <a:srgbClr val="0070C0"/>
                </a:solidFill>
              </a:ln>
            </p:spPr>
            <p:txBody>
              <a:bodyPr/>
              <a:lstStyle/>
              <a:p>
                <a:r>
                  <a:rPr lang="en-US">
                    <a:noFill/>
                  </a:rPr>
                  <a:t> </a:t>
                </a:r>
              </a:p>
            </p:txBody>
          </p:sp>
        </mc:Fallback>
      </mc:AlternateContent>
      <p:sp>
        <p:nvSpPr>
          <p:cNvPr id="176" name="TextBox 175"/>
          <p:cNvSpPr txBox="1"/>
          <p:nvPr/>
        </p:nvSpPr>
        <p:spPr>
          <a:xfrm>
            <a:off x="4316194" y="1257783"/>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abs(n)         path(a, b)</a:t>
            </a:r>
            <a:endParaRPr lang="en-US" sz="1000" dirty="0" smtClean="0"/>
          </a:p>
          <a:p>
            <a:r>
              <a:rPr lang="en-US" sz="2000" b="1" dirty="0" smtClean="0">
                <a:solidFill>
                  <a:srgbClr val="0070C0"/>
                </a:solidFill>
              </a:rPr>
              <a:t>Rules:</a:t>
            </a:r>
            <a:r>
              <a:rPr lang="en-US" sz="2000" b="1" dirty="0" smtClean="0"/>
              <a:t> </a:t>
            </a:r>
          </a:p>
          <a:p>
            <a:r>
              <a:rPr lang="en-US" sz="2000" dirty="0" smtClean="0"/>
              <a:t> path(a, a).</a:t>
            </a:r>
          </a:p>
          <a:p>
            <a:r>
              <a:rPr lang="en-US" sz="2000" dirty="0" smtClean="0"/>
              <a:t> path(a, c) :- path(a, b), edge(b, c, n), abs(n)</a:t>
            </a:r>
            <a:r>
              <a:rPr lang="en-US" dirty="0" smtClean="0"/>
              <a:t>.</a:t>
            </a:r>
            <a:endParaRPr lang="en-US" dirty="0"/>
          </a:p>
        </p:txBody>
      </p:sp>
      <p:sp>
        <p:nvSpPr>
          <p:cNvPr id="2" name="TextBox 1"/>
          <p:cNvSpPr txBox="1"/>
          <p:nvPr/>
        </p:nvSpPr>
        <p:spPr>
          <a:xfrm>
            <a:off x="7810500" y="3810000"/>
            <a:ext cx="184731" cy="369332"/>
          </a:xfrm>
          <a:prstGeom prst="rect">
            <a:avLst/>
          </a:prstGeom>
          <a:noFill/>
        </p:spPr>
        <p:txBody>
          <a:bodyPr wrap="none" rtlCol="0">
            <a:spAutoFit/>
          </a:bodyPr>
          <a:lstStyle/>
          <a:p>
            <a:endParaRPr lang="en-US" dirty="0"/>
          </a:p>
        </p:txBody>
      </p:sp>
      <p:sp>
        <p:nvSpPr>
          <p:cNvPr id="3" name="Slide Number Placeholder 2"/>
          <p:cNvSpPr>
            <a:spLocks noGrp="1"/>
          </p:cNvSpPr>
          <p:nvPr>
            <p:ph type="sldNum" sz="quarter" idx="11"/>
          </p:nvPr>
        </p:nvSpPr>
        <p:spPr/>
        <p:txBody>
          <a:bodyPr/>
          <a:lstStyle/>
          <a:p>
            <a:fld id="{1F7DF5D7-FF41-4BF6-8958-28DFF1DB182D}" type="slidenum">
              <a:rPr lang="en-US" smtClean="0"/>
              <a:pPr/>
              <a:t>18</a:t>
            </a:fld>
            <a:endParaRPr lang="en-US" dirty="0"/>
          </a:p>
        </p:txBody>
      </p:sp>
    </p:spTree>
    <p:extLst>
      <p:ext uri="{BB962C8B-B14F-4D97-AF65-F5344CB8AC3E}">
        <p14:creationId xmlns:p14="http://schemas.microsoft.com/office/powerpoint/2010/main" val="2956891948"/>
      </p:ext>
    </p:extLst>
  </p:cSld>
  <p:clrMapOvr>
    <a:masterClrMapping/>
  </p:clrMapOvr>
  <mc:AlternateContent xmlns:mc="http://schemas.openxmlformats.org/markup-compatibility/2006" xmlns:p14="http://schemas.microsoft.com/office/powerpoint/2010/main">
    <mc:Choice Requires="p14">
      <p:transition spd="slow" p14:dur="2000" advTm="23122"/>
    </mc:Choice>
    <mc:Fallback xmlns:mv="urn:schemas-microsoft-com:mac:vml" xmlns="">
      <mp:transition xmlns:mp="http://schemas.microsoft.com/office/mac/powerpoint/2008/main" spd="slow" advTm="2312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a:t>
            </a:r>
            <a:endParaRPr lang="en-US" dirty="0"/>
          </a:p>
        </p:txBody>
      </p:sp>
      <p:sp>
        <p:nvSpPr>
          <p:cNvPr id="55" name="Date Placeholder 54"/>
          <p:cNvSpPr>
            <a:spLocks noGrp="1"/>
          </p:cNvSpPr>
          <p:nvPr>
            <p:ph type="dt" sz="half" idx="10"/>
          </p:nvPr>
        </p:nvSpPr>
        <p:spPr>
          <a:xfrm>
            <a:off x="6400800" y="6356350"/>
            <a:ext cx="2289048" cy="365760"/>
          </a:xfrm>
        </p:spPr>
        <p:txBody>
          <a:bodyPr/>
          <a:lstStyle/>
          <a:p>
            <a:fld id="{2EC63902-0195-7145-9B04-9DA39D140F4A}" type="datetime1">
              <a:rPr lang="en-US" smtClean="0"/>
              <a:t>8/8/16</a:t>
            </a:fld>
            <a:endParaRPr lang="en-US" dirty="0"/>
          </a:p>
        </p:txBody>
      </p:sp>
      <p:sp>
        <p:nvSpPr>
          <p:cNvPr id="57" name="Oval 56"/>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58" name="Oval 57"/>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60" name="Oval 59"/>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62" name="Oval 61"/>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64" name="Oval 63"/>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66" name="Oval 65"/>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67" name="Oval 66"/>
          <p:cNvSpPr/>
          <p:nvPr/>
        </p:nvSpPr>
        <p:spPr>
          <a:xfrm>
            <a:off x="335347"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solidFill>
                  <a:schemeClr val="bg1">
                    <a:lumMod val="85000"/>
                  </a:schemeClr>
                </a:solidFill>
              </a:rPr>
              <a:t>7</a:t>
            </a:r>
            <a:r>
              <a:rPr lang="en-US" baseline="-25000" dirty="0" smtClean="0">
                <a:solidFill>
                  <a:schemeClr val="bg1">
                    <a:lumMod val="85000"/>
                  </a:schemeClr>
                </a:solidFill>
              </a:rPr>
              <a:t>f</a:t>
            </a:r>
            <a:endParaRPr lang="en-US" baseline="-25000" dirty="0">
              <a:solidFill>
                <a:schemeClr val="bg1">
                  <a:lumMod val="85000"/>
                </a:schemeClr>
              </a:solidFill>
            </a:endParaRPr>
          </a:p>
        </p:txBody>
      </p:sp>
      <p:sp>
        <p:nvSpPr>
          <p:cNvPr id="68" name="Oval 67"/>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69" name="Oval 68"/>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sp>
        <p:nvSpPr>
          <p:cNvPr id="70" name="Oval 69"/>
          <p:cNvSpPr/>
          <p:nvPr/>
        </p:nvSpPr>
        <p:spPr>
          <a:xfrm>
            <a:off x="335347" y="291447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solidFill>
                  <a:schemeClr val="bg1">
                    <a:lumMod val="85000"/>
                  </a:schemeClr>
                </a:solidFill>
              </a:rPr>
              <a:t>8</a:t>
            </a:r>
            <a:r>
              <a:rPr lang="en-US" baseline="-25000" dirty="0" smtClean="0">
                <a:solidFill>
                  <a:schemeClr val="bg1">
                    <a:lumMod val="85000"/>
                  </a:schemeClr>
                </a:solidFill>
              </a:rPr>
              <a:t>f</a:t>
            </a:r>
            <a:endParaRPr lang="en-US" baseline="-25000" dirty="0">
              <a:solidFill>
                <a:schemeClr val="bg1">
                  <a:lumMod val="85000"/>
                </a:schemeClr>
              </a:solidFill>
            </a:endParaRPr>
          </a:p>
        </p:txBody>
      </p:sp>
      <p:cxnSp>
        <p:nvCxnSpPr>
          <p:cNvPr id="71" name="Straight Arrow Connector 70"/>
          <p:cNvCxnSpPr/>
          <p:nvPr/>
        </p:nvCxnSpPr>
        <p:spPr>
          <a:xfrm>
            <a:off x="649979" y="2147737"/>
            <a:ext cx="550304"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flipH="1">
            <a:off x="649979" y="2697585"/>
            <a:ext cx="550304"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a:off x="649979" y="3232194"/>
            <a:ext cx="550304"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649979" y="1601800"/>
            <a:ext cx="550304"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5" name="Straight Arrow Connector 74"/>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sp>
        <p:nvSpPr>
          <p:cNvPr id="79" name="Oval 78"/>
          <p:cNvSpPr/>
          <p:nvPr/>
        </p:nvSpPr>
        <p:spPr>
          <a:xfrm>
            <a:off x="3576683"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7</a:t>
            </a:r>
            <a:r>
              <a:rPr lang="en-US" baseline="-25000" dirty="0" smtClean="0">
                <a:solidFill>
                  <a:schemeClr val="bg1">
                    <a:lumMod val="85000"/>
                  </a:schemeClr>
                </a:solidFill>
              </a:rPr>
              <a:t>g</a:t>
            </a:r>
            <a:endParaRPr lang="en-US" baseline="-25000" dirty="0">
              <a:solidFill>
                <a:schemeClr val="bg1">
                  <a:lumMod val="85000"/>
                </a:schemeClr>
              </a:solidFill>
            </a:endParaRPr>
          </a:p>
        </p:txBody>
      </p:sp>
      <p:sp>
        <p:nvSpPr>
          <p:cNvPr id="80" name="Oval 79"/>
          <p:cNvSpPr/>
          <p:nvPr/>
        </p:nvSpPr>
        <p:spPr>
          <a:xfrm>
            <a:off x="3576683" y="296019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8</a:t>
            </a:r>
            <a:r>
              <a:rPr lang="en-US" baseline="-25000" dirty="0" smtClean="0">
                <a:solidFill>
                  <a:schemeClr val="bg1">
                    <a:lumMod val="85000"/>
                  </a:schemeClr>
                </a:solidFill>
              </a:rPr>
              <a:t>g</a:t>
            </a:r>
            <a:endParaRPr lang="en-US" baseline="-25000" dirty="0">
              <a:solidFill>
                <a:schemeClr val="bg1">
                  <a:lumMod val="85000"/>
                </a:schemeClr>
              </a:solidFill>
            </a:endParaRPr>
          </a:p>
        </p:txBody>
      </p:sp>
      <p:cxnSp>
        <p:nvCxnSpPr>
          <p:cNvPr id="81" name="Straight Arrow Connector 80"/>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4" name="Straight Arrow Connector 83"/>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5" name="Straight Arrow Connector 84"/>
          <p:cNvCxnSpPr/>
          <p:nvPr/>
        </p:nvCxnSpPr>
        <p:spPr>
          <a:xfrm flipH="1">
            <a:off x="1460933" y="2147737"/>
            <a:ext cx="548782"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6" name="Straight Arrow Connector 85"/>
          <p:cNvCxnSpPr/>
          <p:nvPr/>
        </p:nvCxnSpPr>
        <p:spPr>
          <a:xfrm>
            <a:off x="3082838" y="1601800"/>
            <a:ext cx="547827"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flipH="1">
            <a:off x="3082838" y="2147737"/>
            <a:ext cx="547827"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a:off x="3082838" y="2697585"/>
            <a:ext cx="547827" cy="31712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flipH="1">
            <a:off x="3082838" y="3277914"/>
            <a:ext cx="547827" cy="27423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684980" y="1379708"/>
            <a:ext cx="552923"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1" name="TextBox 90"/>
          <p:cNvSpPr txBox="1"/>
          <p:nvPr/>
        </p:nvSpPr>
        <p:spPr>
          <a:xfrm>
            <a:off x="2252145" y="1367300"/>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92" name="TextBox 91"/>
          <p:cNvSpPr txBox="1"/>
          <p:nvPr/>
        </p:nvSpPr>
        <p:spPr>
          <a:xfrm>
            <a:off x="660720" y="2513519"/>
            <a:ext cx="405110"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3" name="TextBox 92"/>
          <p:cNvSpPr txBox="1"/>
          <p:nvPr/>
        </p:nvSpPr>
        <p:spPr>
          <a:xfrm>
            <a:off x="2252145" y="252875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94" name="TextBox 93"/>
          <p:cNvSpPr txBox="1"/>
          <p:nvPr/>
        </p:nvSpPr>
        <p:spPr>
          <a:xfrm>
            <a:off x="672694" y="2169695"/>
            <a:ext cx="362655"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5" name="TextBox 94"/>
          <p:cNvSpPr txBox="1"/>
          <p:nvPr/>
        </p:nvSpPr>
        <p:spPr>
          <a:xfrm>
            <a:off x="654814" y="3309581"/>
            <a:ext cx="417763"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6" name="TextBox 95"/>
          <p:cNvSpPr txBox="1"/>
          <p:nvPr/>
        </p:nvSpPr>
        <p:spPr>
          <a:xfrm>
            <a:off x="2252145" y="2138487"/>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97" name="TextBox 96"/>
          <p:cNvSpPr txBox="1"/>
          <p:nvPr/>
        </p:nvSpPr>
        <p:spPr>
          <a:xfrm>
            <a:off x="2252145" y="333881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42" name="TextBox 141"/>
          <p:cNvSpPr txBox="1"/>
          <p:nvPr/>
        </p:nvSpPr>
        <p:spPr>
          <a:xfrm>
            <a:off x="1662361" y="1367300"/>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43" name="TextBox 142"/>
          <p:cNvSpPr txBox="1"/>
          <p:nvPr/>
        </p:nvSpPr>
        <p:spPr>
          <a:xfrm>
            <a:off x="1698855" y="2532321"/>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144" name="TextBox 143"/>
          <p:cNvSpPr txBox="1"/>
          <p:nvPr/>
        </p:nvSpPr>
        <p:spPr>
          <a:xfrm>
            <a:off x="3340111" y="2561968"/>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5" name="TextBox 144"/>
          <p:cNvSpPr txBox="1"/>
          <p:nvPr/>
        </p:nvSpPr>
        <p:spPr>
          <a:xfrm>
            <a:off x="1671749" y="3317186"/>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146" name="TextBox 145"/>
          <p:cNvSpPr txBox="1"/>
          <p:nvPr/>
        </p:nvSpPr>
        <p:spPr>
          <a:xfrm>
            <a:off x="3339375" y="2208264"/>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7" name="TextBox 146"/>
          <p:cNvSpPr txBox="1"/>
          <p:nvPr/>
        </p:nvSpPr>
        <p:spPr>
          <a:xfrm>
            <a:off x="3327510" y="3362906"/>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8" name="TextBox 147"/>
          <p:cNvSpPr txBox="1"/>
          <p:nvPr/>
        </p:nvSpPr>
        <p:spPr>
          <a:xfrm>
            <a:off x="1698855" y="2137728"/>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49" name="TextBox 148"/>
          <p:cNvSpPr txBox="1"/>
          <p:nvPr/>
        </p:nvSpPr>
        <p:spPr>
          <a:xfrm>
            <a:off x="3357990" y="1367300"/>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82" name="TextBox 81"/>
          <p:cNvSpPr txBox="1"/>
          <p:nvPr/>
        </p:nvSpPr>
        <p:spPr>
          <a:xfrm>
            <a:off x="4316194" y="1257783"/>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abs(n)         path(a, b)</a:t>
            </a:r>
            <a:endParaRPr lang="en-US" sz="1000" dirty="0" smtClean="0"/>
          </a:p>
          <a:p>
            <a:r>
              <a:rPr lang="en-US" sz="2000" b="1" dirty="0" smtClean="0">
                <a:solidFill>
                  <a:srgbClr val="0070C0"/>
                </a:solidFill>
              </a:rPr>
              <a:t>Rules:</a:t>
            </a:r>
            <a:r>
              <a:rPr lang="en-US" sz="2000" b="1" dirty="0" smtClean="0"/>
              <a:t> </a:t>
            </a:r>
          </a:p>
          <a:p>
            <a:r>
              <a:rPr lang="en-US" sz="2000" dirty="0" smtClean="0"/>
              <a:t> path(a, a).</a:t>
            </a:r>
          </a:p>
          <a:p>
            <a:r>
              <a:rPr lang="en-US" sz="2000" dirty="0" smtClean="0"/>
              <a:t> path(a, c) :- path(a, b), edge(b, c, n), abs(n)</a:t>
            </a:r>
            <a:r>
              <a:rPr lang="en-US" dirty="0" smtClean="0"/>
              <a:t>.</a:t>
            </a:r>
            <a:endParaRPr lang="en-US" dirty="0"/>
          </a:p>
        </p:txBody>
      </p:sp>
      <p:graphicFrame>
        <p:nvGraphicFramePr>
          <p:cNvPr id="61" name="Table 60"/>
          <p:cNvGraphicFramePr>
            <a:graphicFrameLocks noGrp="1"/>
          </p:cNvGraphicFramePr>
          <p:nvPr>
            <p:extLst>
              <p:ext uri="{D42A27DB-BD31-4B8C-83A1-F6EECF244321}">
                <p14:modId xmlns:p14="http://schemas.microsoft.com/office/powerpoint/2010/main" val="265339914"/>
              </p:ext>
            </p:extLst>
          </p:nvPr>
        </p:nvGraphicFramePr>
        <p:xfrm>
          <a:off x="228541" y="4498003"/>
          <a:ext cx="4065163" cy="1163320"/>
        </p:xfrm>
        <a:graphic>
          <a:graphicData uri="http://schemas.openxmlformats.org/drawingml/2006/table">
            <a:tbl>
              <a:tblPr firstRow="1" bandRow="1">
                <a:tableStyleId>{5C22544A-7EE6-4342-B048-85BDC9FD1C3A}</a:tableStyleId>
              </a:tblPr>
              <a:tblGrid>
                <a:gridCol w="1467737"/>
                <a:gridCol w="2597426"/>
              </a:tblGrid>
              <a:tr h="370840">
                <a:tc>
                  <a:txBody>
                    <a:bodyPr/>
                    <a:lstStyle/>
                    <a:p>
                      <a:pPr algn="ctr"/>
                      <a:r>
                        <a:rPr lang="en-US" dirty="0" smtClean="0"/>
                        <a:t>Query</a:t>
                      </a:r>
                      <a:endParaRPr lang="en-US" dirty="0"/>
                    </a:p>
                  </a:txBody>
                  <a:tcPr/>
                </a:tc>
                <a:tc>
                  <a:txBody>
                    <a:bodyPr/>
                    <a:lstStyle/>
                    <a:p>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B050"/>
                          </a:solidFill>
                          <a:effectLst/>
                          <a:uLnTx/>
                          <a:uFillTx/>
                          <a:latin typeface="+mn-lt"/>
                          <a:ea typeface="+mn-ea"/>
                          <a:cs typeface="+mn-cs"/>
                        </a:rPr>
                        <a:t>       </a:t>
                      </a:r>
                      <a:endParaRPr lang="en-US" sz="2000" b="1"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1" dirty="0" smtClean="0">
                        <a:solidFill>
                          <a:schemeClr val="tx1"/>
                        </a:solidFill>
                      </a:endParaRPr>
                    </a:p>
                  </a:txBody>
                  <a:tcPr/>
                </a:tc>
              </a:tr>
            </a:tbl>
          </a:graphicData>
        </a:graphic>
      </p:graphicFrame>
      <mc:AlternateContent xmlns:mc="http://schemas.openxmlformats.org/markup-compatibility/2006" xmlns:a14="http://schemas.microsoft.com/office/drawing/2010/main">
        <mc:Choice Requires="a14">
          <p:sp>
            <p:nvSpPr>
              <p:cNvPr id="102" name="Rectangle 101"/>
              <p:cNvSpPr/>
              <p:nvPr/>
            </p:nvSpPr>
            <p:spPr>
              <a:xfrm>
                <a:off x="4769540" y="3062337"/>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102" name="Rectangle 101"/>
              <p:cNvSpPr>
                <a:spLocks noRot="1" noChangeAspect="1" noMove="1" noResize="1" noEditPoints="1" noAdjustHandles="1" noChangeArrowheads="1" noChangeShapeType="1" noTextEdit="1"/>
              </p:cNvSpPr>
              <p:nvPr/>
            </p:nvSpPr>
            <p:spPr>
              <a:xfrm>
                <a:off x="4769540" y="3062337"/>
                <a:ext cx="3501097" cy="669798"/>
              </a:xfrm>
              <a:prstGeom prst="rect">
                <a:avLst/>
              </a:prstGeom>
              <a:blipFill rotWithShape="0">
                <a:blip r:embed="rId4"/>
                <a:stretch>
                  <a:fillRect l="-1211" t="-5310" r="-865" b="-17699"/>
                </a:stretch>
              </a:blipFill>
              <a:ln>
                <a:solidFill>
                  <a:srgbClr val="0070C0"/>
                </a:solidFill>
              </a:ln>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20455" y="3842017"/>
            <a:ext cx="4211570" cy="2404451"/>
          </a:xfrm>
          <a:prstGeom prst="rect">
            <a:avLst/>
          </a:prstGeom>
        </p:spPr>
      </p:pic>
      <p:sp>
        <p:nvSpPr>
          <p:cNvPr id="2" name="Slide Number Placeholder 1"/>
          <p:cNvSpPr>
            <a:spLocks noGrp="1"/>
          </p:cNvSpPr>
          <p:nvPr>
            <p:ph type="sldNum" sz="quarter" idx="11"/>
          </p:nvPr>
        </p:nvSpPr>
        <p:spPr/>
        <p:txBody>
          <a:bodyPr/>
          <a:lstStyle/>
          <a:p>
            <a:fld id="{1F7DF5D7-FF41-4BF6-8958-28DFF1DB182D}" type="slidenum">
              <a:rPr lang="en-US" smtClean="0"/>
              <a:pPr/>
              <a:t>19</a:t>
            </a:fld>
            <a:endParaRPr lang="en-US" dirty="0"/>
          </a:p>
        </p:txBody>
      </p:sp>
    </p:spTree>
    <p:custDataLst>
      <p:tags r:id="rId1"/>
    </p:custDataLst>
    <p:extLst>
      <p:ext uri="{BB962C8B-B14F-4D97-AF65-F5344CB8AC3E}">
        <p14:creationId xmlns:p14="http://schemas.microsoft.com/office/powerpoint/2010/main" val="843279765"/>
      </p:ext>
    </p:extLst>
  </p:cSld>
  <p:clrMapOvr>
    <a:masterClrMapping/>
  </p:clrMapOvr>
  <mc:AlternateContent xmlns:mc="http://schemas.openxmlformats.org/markup-compatibility/2006" xmlns:p14="http://schemas.microsoft.com/office/powerpoint/2010/main">
    <mc:Choice Requires="p14">
      <p:transition spd="slow" p14:dur="2000" advTm="29918"/>
    </mc:Choice>
    <mc:Fallback xmlns="">
      <p:transition spd="slow" advTm="29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2586167" y="3068965"/>
            <a:ext cx="4071536"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rinciples_of_pl.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3669" y="2314575"/>
            <a:ext cx="1101016" cy="1670840"/>
          </a:xfrm>
          <a:prstGeom prst="rect">
            <a:avLst/>
          </a:prstGeom>
        </p:spPr>
      </p:pic>
      <p:sp>
        <p:nvSpPr>
          <p:cNvPr id="14" name="TextBox 13"/>
          <p:cNvSpPr txBox="1"/>
          <p:nvPr/>
        </p:nvSpPr>
        <p:spPr>
          <a:xfrm>
            <a:off x="2415801" y="4086940"/>
            <a:ext cx="4419030" cy="430887"/>
          </a:xfrm>
          <a:prstGeom prst="rect">
            <a:avLst/>
          </a:prstGeom>
          <a:noFill/>
        </p:spPr>
        <p:txBody>
          <a:bodyPr wrap="none" rtlCol="0">
            <a:spAutoFit/>
          </a:bodyPr>
          <a:lstStyle/>
          <a:p>
            <a:r>
              <a:rPr lang="en-US" sz="2200" dirty="0" smtClean="0"/>
              <a:t>Properties impossible to state precisely</a:t>
            </a:r>
            <a:endParaRPr lang="en-US" sz="2200" dirty="0"/>
          </a:p>
        </p:txBody>
      </p:sp>
      <p:sp>
        <p:nvSpPr>
          <p:cNvPr id="15" name="TextBox 14"/>
          <p:cNvSpPr txBox="1"/>
          <p:nvPr/>
        </p:nvSpPr>
        <p:spPr>
          <a:xfrm>
            <a:off x="2427160" y="4469418"/>
            <a:ext cx="4445832" cy="430887"/>
          </a:xfrm>
          <a:prstGeom prst="rect">
            <a:avLst/>
          </a:prstGeom>
          <a:noFill/>
        </p:spPr>
        <p:txBody>
          <a:bodyPr wrap="none" rtlCol="0">
            <a:spAutoFit/>
          </a:bodyPr>
          <a:lstStyle/>
          <a:p>
            <a:r>
              <a:rPr lang="en-US" sz="2200" dirty="0" smtClean="0"/>
              <a:t>Missing </a:t>
            </a:r>
            <a:r>
              <a:rPr lang="en-US" sz="2200" dirty="0"/>
              <a:t>or </a:t>
            </a:r>
            <a:r>
              <a:rPr lang="en-US" sz="2200" dirty="0" smtClean="0"/>
              <a:t>opaque program </a:t>
            </a:r>
            <a:r>
              <a:rPr lang="en-US" sz="2200" dirty="0"/>
              <a:t>fragments</a:t>
            </a:r>
          </a:p>
        </p:txBody>
      </p:sp>
      <p:sp>
        <p:nvSpPr>
          <p:cNvPr id="16" name="TextBox 15"/>
          <p:cNvSpPr txBox="1"/>
          <p:nvPr/>
        </p:nvSpPr>
        <p:spPr>
          <a:xfrm>
            <a:off x="2390506" y="3689444"/>
            <a:ext cx="4434227" cy="430887"/>
          </a:xfrm>
          <a:prstGeom prst="rect">
            <a:avLst/>
          </a:prstGeom>
          <a:noFill/>
        </p:spPr>
        <p:txBody>
          <a:bodyPr wrap="none" rtlCol="0">
            <a:spAutoFit/>
          </a:bodyPr>
          <a:lstStyle/>
          <a:p>
            <a:r>
              <a:rPr lang="en-US" sz="2200" dirty="0" smtClean="0"/>
              <a:t>Exact solutions impossible to compute</a:t>
            </a:r>
            <a:endParaRPr lang="en-US" sz="2200" dirty="0"/>
          </a:p>
        </p:txBody>
      </p:sp>
      <p:sp>
        <p:nvSpPr>
          <p:cNvPr id="18" name="Document 17"/>
          <p:cNvSpPr/>
          <p:nvPr/>
        </p:nvSpPr>
        <p:spPr>
          <a:xfrm>
            <a:off x="6949700" y="2563664"/>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sp>
        <p:nvSpPr>
          <p:cNvPr id="19" name="TextBox 18"/>
          <p:cNvSpPr txBox="1"/>
          <p:nvPr/>
        </p:nvSpPr>
        <p:spPr>
          <a:xfrm>
            <a:off x="641733" y="4256567"/>
            <a:ext cx="1926804" cy="646331"/>
          </a:xfrm>
          <a:prstGeom prst="rect">
            <a:avLst/>
          </a:prstGeom>
          <a:noFill/>
        </p:spPr>
        <p:txBody>
          <a:bodyPr wrap="square" rtlCol="0">
            <a:spAutoFit/>
          </a:bodyPr>
          <a:lstStyle/>
          <a:p>
            <a:pPr algn="ctr"/>
            <a:r>
              <a:rPr lang="en-US" b="1" dirty="0" smtClean="0">
                <a:latin typeface="Calibri"/>
                <a:cs typeface="Calibri"/>
              </a:rPr>
              <a:t>Analysis Writer</a:t>
            </a:r>
            <a:br>
              <a:rPr lang="en-US" b="1" dirty="0" smtClean="0">
                <a:latin typeface="Calibri"/>
                <a:cs typeface="Calibri"/>
              </a:rPr>
            </a:br>
            <a:r>
              <a:rPr lang="en-US" b="1" dirty="0" smtClean="0">
                <a:latin typeface="Calibri"/>
                <a:cs typeface="Calibri"/>
              </a:rPr>
              <a:t>(Alice)</a:t>
            </a:r>
          </a:p>
        </p:txBody>
      </p:sp>
      <p:sp>
        <p:nvSpPr>
          <p:cNvPr id="20" name="Oval 19"/>
          <p:cNvSpPr/>
          <p:nvPr/>
        </p:nvSpPr>
        <p:spPr>
          <a:xfrm>
            <a:off x="3429562" y="3001100"/>
            <a:ext cx="2035765" cy="62100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Approximations</a:t>
            </a:r>
            <a:endParaRPr lang="en-US" sz="2000" b="1" dirty="0">
              <a:latin typeface="Calibri"/>
              <a:cs typeface="Calibri"/>
            </a:endParaRPr>
          </a:p>
        </p:txBody>
      </p:sp>
      <p:sp>
        <p:nvSpPr>
          <p:cNvPr id="17" name="TextBox 16"/>
          <p:cNvSpPr txBox="1"/>
          <p:nvPr/>
        </p:nvSpPr>
        <p:spPr>
          <a:xfrm>
            <a:off x="3210370" y="4793245"/>
            <a:ext cx="2369502" cy="430887"/>
          </a:xfrm>
          <a:prstGeom prst="rect">
            <a:avLst/>
          </a:prstGeom>
          <a:noFill/>
        </p:spPr>
        <p:txBody>
          <a:bodyPr wrap="square" rtlCol="0">
            <a:spAutoFit/>
          </a:bodyPr>
          <a:lstStyle/>
          <a:p>
            <a:pPr algn="ctr"/>
            <a:r>
              <a:rPr lang="en-US" sz="2200" dirty="0" smtClean="0"/>
              <a:t>…</a:t>
            </a:r>
            <a:endParaRPr lang="en-US" sz="2200" dirty="0"/>
          </a:p>
        </p:txBody>
      </p:sp>
      <p:sp>
        <p:nvSpPr>
          <p:cNvPr id="21" name="Document 20"/>
          <p:cNvSpPr/>
          <p:nvPr/>
        </p:nvSpPr>
        <p:spPr>
          <a:xfrm>
            <a:off x="3823883" y="2574936"/>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pic>
        <p:nvPicPr>
          <p:cNvPr id="3" name="Picture 2"/>
          <p:cNvPicPr>
            <a:picLocks noChangeAspect="1"/>
          </p:cNvPicPr>
          <p:nvPr/>
        </p:nvPicPr>
        <p:blipFill>
          <a:blip r:embed="rId5"/>
          <a:stretch>
            <a:fillRect/>
          </a:stretch>
        </p:blipFill>
        <p:spPr>
          <a:xfrm>
            <a:off x="672436" y="2368813"/>
            <a:ext cx="1819656" cy="1819656"/>
          </a:xfrm>
          <a:prstGeom prst="rect">
            <a:avLst/>
          </a:prstGeom>
        </p:spPr>
      </p:pic>
      <p:sp>
        <p:nvSpPr>
          <p:cNvPr id="2" name="Date Placeholder 1"/>
          <p:cNvSpPr>
            <a:spLocks noGrp="1"/>
          </p:cNvSpPr>
          <p:nvPr>
            <p:ph type="dt" sz="half" idx="10"/>
          </p:nvPr>
        </p:nvSpPr>
        <p:spPr>
          <a:xfrm>
            <a:off x="6400800" y="6356350"/>
            <a:ext cx="2289048" cy="365760"/>
          </a:xfrm>
        </p:spPr>
        <p:txBody>
          <a:bodyPr/>
          <a:lstStyle/>
          <a:p>
            <a:fld id="{AEAE2DB2-D636-0748-AA70-EBA90D37AB8B}" type="datetime1">
              <a:rPr lang="en-US" smtClean="0"/>
              <a:t>8/8/16</a:t>
            </a:fld>
            <a:endParaRPr lang="en-US" dirty="0"/>
          </a:p>
        </p:txBody>
      </p:sp>
      <p:sp>
        <p:nvSpPr>
          <p:cNvPr id="6" name="Title 5"/>
          <p:cNvSpPr>
            <a:spLocks noGrp="1"/>
          </p:cNvSpPr>
          <p:nvPr>
            <p:ph type="title"/>
          </p:nvPr>
        </p:nvSpPr>
        <p:spPr/>
        <p:txBody>
          <a:bodyPr/>
          <a:lstStyle/>
          <a:p>
            <a:r>
              <a:rPr lang="en-US" dirty="0" smtClean="0"/>
              <a:t>Program Analysis: State of the Practice</a:t>
            </a:r>
            <a:endParaRPr lang="en-US" dirty="0"/>
          </a:p>
        </p:txBody>
      </p:sp>
      <p:sp>
        <p:nvSpPr>
          <p:cNvPr id="4" name="Slide Number Placeholder 3"/>
          <p:cNvSpPr>
            <a:spLocks noGrp="1"/>
          </p:cNvSpPr>
          <p:nvPr>
            <p:ph type="sldNum" sz="quarter" idx="11"/>
          </p:nvPr>
        </p:nvSpPr>
        <p:spPr/>
        <p:txBody>
          <a:bodyPr/>
          <a:lstStyle/>
          <a:p>
            <a:fld id="{1F7DF5D7-FF41-4BF6-8958-28DFF1DB182D}" type="slidenum">
              <a:rPr lang="en-US" smtClean="0"/>
              <a:pPr/>
              <a:t>2</a:t>
            </a:fld>
            <a:endParaRPr lang="en-US" dirty="0"/>
          </a:p>
        </p:txBody>
      </p:sp>
    </p:spTree>
    <p:custDataLst>
      <p:tags r:id="rId1"/>
    </p:custDataLst>
    <p:extLst>
      <p:ext uri="{BB962C8B-B14F-4D97-AF65-F5344CB8AC3E}">
        <p14:creationId xmlns:p14="http://schemas.microsoft.com/office/powerpoint/2010/main" val="1781315795"/>
      </p:ext>
    </p:extLst>
  </p:cSld>
  <p:clrMapOvr>
    <a:masterClrMapping/>
  </p:clrMapOvr>
  <mc:AlternateContent xmlns:mc="http://schemas.openxmlformats.org/markup-compatibility/2006" xmlns:p14="http://schemas.microsoft.com/office/powerpoint/2010/main">
    <mc:Choice Requires="p14">
      <p:transition spd="slow" p14:dur="2000" advTm="76255"/>
    </mc:Choice>
    <mc:Fallback xmlns="">
      <p:transition spd="slow" advTm="762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0"/>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
                                        </p:tgtEl>
                                        <p:attrNameLst>
                                          <p:attrName>style.visibility</p:attrName>
                                        </p:attrNameLst>
                                      </p:cBhvr>
                                      <p:to>
                                        <p:strVal val="hidden"/>
                                      </p:to>
                                    </p:set>
                                  </p:childTnLst>
                                </p:cTn>
                              </p:par>
                              <p:par>
                                <p:cTn id="61" presetID="42" presetClass="path" presetSubtype="0" accel="50000" decel="50000" fill="hold" grpId="0" nodeType="withEffect">
                                  <p:stCondLst>
                                    <p:cond delay="0"/>
                                  </p:stCondLst>
                                  <p:childTnLst>
                                    <p:animMotion origin="layout" path="M 8.33333E-7 -4.81481E-6 L -0.65347 0.00602 " pathEditMode="relative" rAng="0" ptsTypes="AA">
                                      <p:cBhvr>
                                        <p:cTn id="62" dur="2000" fill="hold"/>
                                        <p:tgtEl>
                                          <p:spTgt spid="18"/>
                                        </p:tgtEl>
                                        <p:attrNameLst>
                                          <p:attrName>ppt_x</p:attrName>
                                          <p:attrName>ppt_y</p:attrName>
                                        </p:attrNameLst>
                                      </p:cBhvr>
                                      <p:rCtr x="-32674"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1"/>
      <p:bldP spid="14" grpId="2"/>
      <p:bldP spid="15" grpId="1"/>
      <p:bldP spid="15" grpId="2"/>
      <p:bldP spid="16" grpId="1"/>
      <p:bldP spid="16" grpId="2"/>
      <p:bldP spid="18" grpId="0" animBg="1"/>
      <p:bldP spid="18" grpId="1" animBg="1"/>
      <p:bldP spid="19" grpId="0"/>
      <p:bldP spid="19" grpId="1"/>
      <p:bldP spid="20" grpId="0" animBg="1"/>
      <p:bldP spid="20" grpId="1" animBg="1"/>
      <p:bldP spid="17" grpId="0"/>
      <p:bldP spid="17" grpId="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p:grpSp>
        <p:nvGrpSpPr>
          <p:cNvPr id="143" name="Group 142"/>
          <p:cNvGrpSpPr/>
          <p:nvPr/>
        </p:nvGrpSpPr>
        <p:grpSpPr>
          <a:xfrm>
            <a:off x="983982" y="1499572"/>
            <a:ext cx="7196131" cy="3981193"/>
            <a:chOff x="983982" y="1658596"/>
            <a:chExt cx="7196131" cy="3981193"/>
          </a:xfrm>
        </p:grpSpPr>
        <p:sp>
          <p:nvSpPr>
            <p:cNvPr id="144" name="TextBox 143"/>
            <p:cNvSpPr txBox="1"/>
            <p:nvPr/>
          </p:nvSpPr>
          <p:spPr>
            <a:xfrm>
              <a:off x="7307758" y="3517750"/>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145" name="Straight Arrow Connector 144"/>
            <p:cNvCxnSpPr/>
            <p:nvPr/>
          </p:nvCxnSpPr>
          <p:spPr>
            <a:xfrm>
              <a:off x="3105863" y="165859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6" name="TextBox 145"/>
            <p:cNvSpPr txBox="1"/>
            <p:nvPr/>
          </p:nvSpPr>
          <p:spPr>
            <a:xfrm>
              <a:off x="4016414" y="2766945"/>
              <a:ext cx="1074333" cy="400110"/>
            </a:xfrm>
            <a:prstGeom prst="rect">
              <a:avLst/>
            </a:prstGeom>
            <a:noFill/>
          </p:spPr>
          <p:txBody>
            <a:bodyPr wrap="none" rtlCol="0">
              <a:spAutoFit/>
            </a:bodyPr>
            <a:lstStyle/>
            <a:p>
              <a:r>
                <a:rPr lang="en-US" sz="2000" dirty="0" smtClean="0"/>
                <a:t>path(1,7)</a:t>
              </a:r>
              <a:endParaRPr lang="en-US" sz="2000" dirty="0"/>
            </a:p>
          </p:txBody>
        </p:sp>
        <p:sp>
          <p:nvSpPr>
            <p:cNvPr id="147" name="TextBox 146"/>
            <p:cNvSpPr txBox="1"/>
            <p:nvPr/>
          </p:nvSpPr>
          <p:spPr>
            <a:xfrm>
              <a:off x="2686776" y="2766867"/>
              <a:ext cx="1334724" cy="400110"/>
            </a:xfrm>
            <a:prstGeom prst="rect">
              <a:avLst/>
            </a:prstGeom>
            <a:noFill/>
          </p:spPr>
          <p:txBody>
            <a:bodyPr wrap="none" rtlCol="0">
              <a:spAutoFit/>
            </a:bodyPr>
            <a:lstStyle/>
            <a:p>
              <a:pPr algn="ctr"/>
              <a:r>
                <a:rPr lang="en-US" sz="2000" dirty="0" smtClean="0"/>
                <a:t>edge(7,2,a</a:t>
              </a:r>
              <a:r>
                <a:rPr lang="en-US" sz="2000" baseline="-25000" dirty="0" smtClean="0"/>
                <a:t>0</a:t>
              </a:r>
              <a:r>
                <a:rPr lang="en-US" sz="2000" dirty="0" smtClean="0"/>
                <a:t>)</a:t>
              </a:r>
              <a:endParaRPr lang="en-US" sz="2000" dirty="0"/>
            </a:p>
          </p:txBody>
        </p:sp>
        <p:sp>
          <p:nvSpPr>
            <p:cNvPr id="148" name="TextBox 147"/>
            <p:cNvSpPr txBox="1"/>
            <p:nvPr/>
          </p:nvSpPr>
          <p:spPr>
            <a:xfrm>
              <a:off x="5094846" y="2766857"/>
              <a:ext cx="1361911" cy="400110"/>
            </a:xfrm>
            <a:prstGeom prst="rect">
              <a:avLst/>
            </a:prstGeom>
            <a:noFill/>
          </p:spPr>
          <p:txBody>
            <a:bodyPr wrap="none" rtlCol="0">
              <a:spAutoFit/>
            </a:bodyPr>
            <a:lstStyle/>
            <a:p>
              <a:pPr algn="ctr"/>
              <a:r>
                <a:rPr lang="en-US" sz="2000" dirty="0" smtClean="0"/>
                <a:t>edge(7,5,b</a:t>
              </a:r>
              <a:r>
                <a:rPr lang="en-US" sz="2000" baseline="-25000" dirty="0" smtClean="0"/>
                <a:t>0</a:t>
              </a:r>
              <a:r>
                <a:rPr lang="en-US" sz="2000" dirty="0" smtClean="0"/>
                <a:t>)</a:t>
              </a:r>
              <a:endParaRPr lang="en-US" sz="2000" dirty="0"/>
            </a:p>
          </p:txBody>
        </p:sp>
        <p:sp>
          <p:nvSpPr>
            <p:cNvPr id="149" name="TextBox 148"/>
            <p:cNvSpPr txBox="1"/>
            <p:nvPr/>
          </p:nvSpPr>
          <p:spPr>
            <a:xfrm>
              <a:off x="3154747" y="3519138"/>
              <a:ext cx="1074333" cy="400110"/>
            </a:xfrm>
            <a:prstGeom prst="rect">
              <a:avLst/>
            </a:prstGeom>
            <a:noFill/>
          </p:spPr>
          <p:txBody>
            <a:bodyPr wrap="none" rtlCol="0">
              <a:spAutoFit/>
            </a:bodyPr>
            <a:lstStyle/>
            <a:p>
              <a:r>
                <a:rPr lang="en-US" sz="2000" dirty="0" smtClean="0"/>
                <a:t>path(1,2)</a:t>
              </a:r>
              <a:endParaRPr lang="en-US" sz="2000" dirty="0"/>
            </a:p>
          </p:txBody>
        </p:sp>
        <p:sp>
          <p:nvSpPr>
            <p:cNvPr id="150" name="TextBox 149"/>
            <p:cNvSpPr txBox="1"/>
            <p:nvPr/>
          </p:nvSpPr>
          <p:spPr>
            <a:xfrm>
              <a:off x="4844823" y="3519137"/>
              <a:ext cx="1074333" cy="400110"/>
            </a:xfrm>
            <a:prstGeom prst="rect">
              <a:avLst/>
            </a:prstGeom>
            <a:noFill/>
          </p:spPr>
          <p:txBody>
            <a:bodyPr wrap="none" rtlCol="0">
              <a:spAutoFit/>
            </a:bodyPr>
            <a:lstStyle/>
            <a:p>
              <a:r>
                <a:rPr lang="en-US" sz="2000" dirty="0" smtClean="0"/>
                <a:t>path(1,5)</a:t>
              </a:r>
              <a:endParaRPr lang="en-US" sz="2000" dirty="0"/>
            </a:p>
          </p:txBody>
        </p:sp>
        <p:sp>
          <p:nvSpPr>
            <p:cNvPr id="151" name="TextBox 150"/>
            <p:cNvSpPr txBox="1"/>
            <p:nvPr/>
          </p:nvSpPr>
          <p:spPr>
            <a:xfrm>
              <a:off x="983982" y="3519136"/>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04" name="TextBox 203"/>
            <p:cNvSpPr txBox="1"/>
            <p:nvPr/>
          </p:nvSpPr>
          <p:spPr>
            <a:xfrm>
              <a:off x="1829159" y="3519135"/>
              <a:ext cx="1337930" cy="400110"/>
            </a:xfrm>
            <a:prstGeom prst="rect">
              <a:avLst/>
            </a:prstGeom>
            <a:noFill/>
          </p:spPr>
          <p:txBody>
            <a:bodyPr wrap="none" rtlCol="0">
              <a:spAutoFit/>
            </a:bodyPr>
            <a:lstStyle/>
            <a:p>
              <a:pPr algn="ctr"/>
              <a:r>
                <a:rPr lang="en-US" sz="2000" dirty="0" smtClean="0"/>
                <a:t>edge(2,8,c</a:t>
              </a:r>
              <a:r>
                <a:rPr lang="en-US" sz="2000" baseline="-25000" dirty="0" smtClean="0"/>
                <a:t>0</a:t>
              </a:r>
              <a:r>
                <a:rPr lang="en-US" sz="2000" dirty="0" smtClean="0"/>
                <a:t>)</a:t>
              </a:r>
              <a:endParaRPr lang="en-US" sz="2000" dirty="0"/>
            </a:p>
          </p:txBody>
        </p:sp>
        <p:sp>
          <p:nvSpPr>
            <p:cNvPr id="205" name="TextBox 204"/>
            <p:cNvSpPr txBox="1"/>
            <p:nvPr/>
          </p:nvSpPr>
          <p:spPr>
            <a:xfrm>
              <a:off x="5925593" y="3518194"/>
              <a:ext cx="1358769" cy="400110"/>
            </a:xfrm>
            <a:prstGeom prst="rect">
              <a:avLst/>
            </a:prstGeom>
            <a:noFill/>
          </p:spPr>
          <p:txBody>
            <a:bodyPr wrap="none" rtlCol="0">
              <a:spAutoFit/>
            </a:bodyPr>
            <a:lstStyle/>
            <a:p>
              <a:pPr algn="ctr"/>
              <a:r>
                <a:rPr lang="en-US" sz="2000" dirty="0" smtClean="0"/>
                <a:t>edge(5,8,d</a:t>
              </a:r>
              <a:r>
                <a:rPr lang="en-US" sz="2000" baseline="-25000" dirty="0" smtClean="0"/>
                <a:t>0</a:t>
              </a:r>
              <a:r>
                <a:rPr lang="en-US" sz="2000" dirty="0" smtClean="0"/>
                <a:t>)</a:t>
              </a:r>
              <a:endParaRPr lang="en-US" sz="2000" dirty="0"/>
            </a:p>
          </p:txBody>
        </p:sp>
        <p:sp>
          <p:nvSpPr>
            <p:cNvPr id="206" name="TextBox 205"/>
            <p:cNvSpPr txBox="1"/>
            <p:nvPr/>
          </p:nvSpPr>
          <p:spPr>
            <a:xfrm>
              <a:off x="4009227" y="4555333"/>
              <a:ext cx="1074333" cy="400110"/>
            </a:xfrm>
            <a:prstGeom prst="rect">
              <a:avLst/>
            </a:prstGeom>
            <a:noFill/>
          </p:spPr>
          <p:txBody>
            <a:bodyPr wrap="none" rtlCol="0">
              <a:spAutoFit/>
            </a:bodyPr>
            <a:lstStyle/>
            <a:p>
              <a:r>
                <a:rPr lang="en-US" sz="2000" dirty="0" smtClean="0"/>
                <a:t>path(1,8)</a:t>
              </a:r>
              <a:endParaRPr lang="en-US" sz="2000" dirty="0"/>
            </a:p>
          </p:txBody>
        </p:sp>
        <p:sp>
          <p:nvSpPr>
            <p:cNvPr id="207" name="TextBox 206"/>
            <p:cNvSpPr txBox="1"/>
            <p:nvPr/>
          </p:nvSpPr>
          <p:spPr>
            <a:xfrm>
              <a:off x="2438157" y="4547264"/>
              <a:ext cx="1337930" cy="400110"/>
            </a:xfrm>
            <a:prstGeom prst="rect">
              <a:avLst/>
            </a:prstGeom>
            <a:noFill/>
          </p:spPr>
          <p:txBody>
            <a:bodyPr wrap="none" rtlCol="0">
              <a:spAutoFit/>
            </a:bodyPr>
            <a:lstStyle/>
            <a:p>
              <a:pPr algn="ctr"/>
              <a:r>
                <a:rPr lang="en-US" sz="2000" dirty="0" smtClean="0"/>
                <a:t>edge(8,3,c</a:t>
              </a:r>
              <a:r>
                <a:rPr lang="en-US" sz="2000" baseline="-25000" dirty="0" smtClean="0"/>
                <a:t>0</a:t>
              </a:r>
              <a:r>
                <a:rPr lang="en-US" sz="2000" dirty="0" smtClean="0"/>
                <a:t>)</a:t>
              </a:r>
              <a:endParaRPr lang="en-US" sz="2000" dirty="0"/>
            </a:p>
          </p:txBody>
        </p:sp>
        <p:sp>
          <p:nvSpPr>
            <p:cNvPr id="208" name="TextBox 207"/>
            <p:cNvSpPr txBox="1"/>
            <p:nvPr/>
          </p:nvSpPr>
          <p:spPr>
            <a:xfrm>
              <a:off x="5272569" y="4547264"/>
              <a:ext cx="1358705" cy="400110"/>
            </a:xfrm>
            <a:prstGeom prst="rect">
              <a:avLst/>
            </a:prstGeom>
            <a:noFill/>
          </p:spPr>
          <p:txBody>
            <a:bodyPr wrap="none" rtlCol="0">
              <a:spAutoFit/>
            </a:bodyPr>
            <a:lstStyle/>
            <a:p>
              <a:pPr algn="ctr"/>
              <a:r>
                <a:rPr lang="en-US" sz="2000" dirty="0" smtClean="0"/>
                <a:t>edge(8,6,d</a:t>
              </a:r>
              <a:r>
                <a:rPr lang="en-US" sz="2000" baseline="-25000" dirty="0" smtClean="0"/>
                <a:t>0</a:t>
              </a:r>
              <a:r>
                <a:rPr lang="en-US" sz="2000" dirty="0" smtClean="0"/>
                <a:t>)</a:t>
              </a:r>
              <a:endParaRPr lang="en-US" sz="2000" dirty="0"/>
            </a:p>
          </p:txBody>
        </p:sp>
        <p:sp>
          <p:nvSpPr>
            <p:cNvPr id="209" name="TextBox 208"/>
            <p:cNvSpPr txBox="1"/>
            <p:nvPr/>
          </p:nvSpPr>
          <p:spPr>
            <a:xfrm>
              <a:off x="3070465" y="5332012"/>
              <a:ext cx="1074333" cy="307777"/>
            </a:xfrm>
            <a:prstGeom prst="rect">
              <a:avLst/>
            </a:prstGeom>
            <a:noFill/>
            <a:ln w="19050">
              <a:solidFill>
                <a:srgbClr val="0070C0"/>
              </a:solidFill>
              <a:prstDash val="solid"/>
            </a:ln>
          </p:spPr>
          <p:txBody>
            <a:bodyPr wrap="none" tIns="0" bIns="0" rtlCol="0" anchor="t" anchorCtr="0">
              <a:spAutoFit/>
            </a:bodyPr>
            <a:lstStyle/>
            <a:p>
              <a:pPr algn="ctr"/>
              <a:r>
                <a:rPr lang="en-US" sz="2000" dirty="0" smtClean="0"/>
                <a:t>path(1,3)</a:t>
              </a:r>
              <a:endParaRPr lang="en-US" sz="2000" dirty="0"/>
            </a:p>
          </p:txBody>
        </p:sp>
        <p:sp>
          <p:nvSpPr>
            <p:cNvPr id="210" name="TextBox 209"/>
            <p:cNvSpPr txBox="1"/>
            <p:nvPr/>
          </p:nvSpPr>
          <p:spPr>
            <a:xfrm>
              <a:off x="4899265" y="5332012"/>
              <a:ext cx="1074333" cy="307777"/>
            </a:xfrm>
            <a:prstGeom prst="rect">
              <a:avLst/>
            </a:prstGeom>
            <a:noFill/>
            <a:ln w="19050">
              <a:solidFill>
                <a:srgbClr val="0070C0"/>
              </a:solidFill>
            </a:ln>
          </p:spPr>
          <p:txBody>
            <a:bodyPr wrap="none" tIns="0" bIns="0" rtlCol="0" anchor="t" anchorCtr="0">
              <a:spAutoFit/>
            </a:bodyPr>
            <a:lstStyle/>
            <a:p>
              <a:pPr algn="ctr"/>
              <a:r>
                <a:rPr lang="en-US" sz="2000" dirty="0" smtClean="0"/>
                <a:t>path(1,6)</a:t>
              </a:r>
              <a:endParaRPr lang="en-US" sz="2000" dirty="0"/>
            </a:p>
          </p:txBody>
        </p:sp>
        <p:cxnSp>
          <p:nvCxnSpPr>
            <p:cNvPr id="211" name="Straight Connector 210"/>
            <p:cNvCxnSpPr/>
            <p:nvPr/>
          </p:nvCxnSpPr>
          <p:spPr>
            <a:xfrm>
              <a:off x="3135525" y="3138910"/>
              <a:ext cx="425495" cy="221329"/>
            </a:xfrm>
            <a:prstGeom prst="line">
              <a:avLst/>
            </a:prstGeom>
            <a:ln w="19050"/>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flipH="1">
              <a:off x="3569294" y="3175511"/>
              <a:ext cx="849118" cy="175045"/>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Straight Arrow Connector 212"/>
            <p:cNvCxnSpPr/>
            <p:nvPr/>
          </p:nvCxnSpPr>
          <p:spPr>
            <a:xfrm>
              <a:off x="3552182" y="3366419"/>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4" name="Straight Connector 213"/>
            <p:cNvCxnSpPr/>
            <p:nvPr/>
          </p:nvCxnSpPr>
          <p:spPr>
            <a:xfrm>
              <a:off x="4779752" y="3174814"/>
              <a:ext cx="586399" cy="201751"/>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Straight Connector 214"/>
            <p:cNvCxnSpPr/>
            <p:nvPr/>
          </p:nvCxnSpPr>
          <p:spPr>
            <a:xfrm flipH="1">
              <a:off x="5364345" y="3156768"/>
              <a:ext cx="457200" cy="2286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6" name="Straight Arrow Connector 215"/>
            <p:cNvCxnSpPr/>
            <p:nvPr/>
          </p:nvCxnSpPr>
          <p:spPr>
            <a:xfrm>
              <a:off x="5377053" y="3365037"/>
              <a:ext cx="0" cy="25146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a:xfrm>
              <a:off x="1392622" y="3982188"/>
              <a:ext cx="1219200" cy="29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8" name="Straight Connector 217"/>
            <p:cNvCxnSpPr/>
            <p:nvPr/>
          </p:nvCxnSpPr>
          <p:spPr>
            <a:xfrm>
              <a:off x="2405040" y="3969485"/>
              <a:ext cx="206782" cy="304762"/>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a:xfrm flipH="1">
              <a:off x="2611822" y="3969488"/>
              <a:ext cx="990601" cy="306052"/>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Straight Arrow Connector 219"/>
            <p:cNvCxnSpPr/>
            <p:nvPr/>
          </p:nvCxnSpPr>
          <p:spPr>
            <a:xfrm>
              <a:off x="2603294" y="4285621"/>
              <a:ext cx="1837328" cy="337843"/>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1" name="Straight Connector 220"/>
            <p:cNvCxnSpPr/>
            <p:nvPr/>
          </p:nvCxnSpPr>
          <p:spPr>
            <a:xfrm>
              <a:off x="5459633" y="3961424"/>
              <a:ext cx="749627" cy="2220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a:xfrm flipH="1">
              <a:off x="6217661" y="3918284"/>
              <a:ext cx="508961" cy="265148"/>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a:xfrm flipH="1">
              <a:off x="6180522" y="3932518"/>
              <a:ext cx="1433733" cy="260934"/>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Straight Arrow Connector 223"/>
            <p:cNvCxnSpPr/>
            <p:nvPr/>
          </p:nvCxnSpPr>
          <p:spPr>
            <a:xfrm flipH="1">
              <a:off x="4647404" y="4189840"/>
              <a:ext cx="1570257" cy="43362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a:xfrm>
              <a:off x="3119822" y="4934674"/>
              <a:ext cx="495300" cy="133290"/>
            </a:xfrm>
            <a:prstGeom prst="line">
              <a:avLst/>
            </a:prstGeom>
            <a:ln w="19050"/>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a:xfrm flipH="1">
              <a:off x="3602422" y="4951358"/>
              <a:ext cx="781945" cy="1293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7" name="Straight Arrow Connector 226"/>
            <p:cNvCxnSpPr/>
            <p:nvPr/>
          </p:nvCxnSpPr>
          <p:spPr>
            <a:xfrm>
              <a:off x="3612597" y="507088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8" name="Straight Connector 227"/>
            <p:cNvCxnSpPr>
              <a:stCxn id="206" idx="2"/>
            </p:cNvCxnSpPr>
            <p:nvPr/>
          </p:nvCxnSpPr>
          <p:spPr>
            <a:xfrm>
              <a:off x="4546394" y="4955443"/>
              <a:ext cx="884828" cy="125221"/>
            </a:xfrm>
            <a:prstGeom prst="line">
              <a:avLst/>
            </a:prstGeom>
            <a:ln w="19050"/>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a:xfrm flipH="1">
              <a:off x="5431222" y="4934674"/>
              <a:ext cx="558800" cy="145990"/>
            </a:xfrm>
            <a:prstGeom prst="line">
              <a:avLst/>
            </a:prstGeom>
            <a:ln w="19050"/>
          </p:spPr>
          <p:style>
            <a:lnRef idx="1">
              <a:schemeClr val="dk1"/>
            </a:lnRef>
            <a:fillRef idx="0">
              <a:schemeClr val="dk1"/>
            </a:fillRef>
            <a:effectRef idx="0">
              <a:schemeClr val="dk1"/>
            </a:effectRef>
            <a:fontRef idx="minor">
              <a:schemeClr val="tx1"/>
            </a:fontRef>
          </p:style>
        </p:cxnSp>
        <p:cxnSp>
          <p:nvCxnSpPr>
            <p:cNvPr id="230" name="Straight Arrow Connector 229"/>
            <p:cNvCxnSpPr/>
            <p:nvPr/>
          </p:nvCxnSpPr>
          <p:spPr>
            <a:xfrm>
              <a:off x="5431222" y="5080664"/>
              <a:ext cx="521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1" name="TextBox 230"/>
            <p:cNvSpPr txBox="1"/>
            <p:nvPr/>
          </p:nvSpPr>
          <p:spPr>
            <a:xfrm>
              <a:off x="5509104" y="1803625"/>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32" name="TextBox 231"/>
            <p:cNvSpPr txBox="1"/>
            <p:nvPr/>
          </p:nvSpPr>
          <p:spPr>
            <a:xfrm>
              <a:off x="3857380" y="1815388"/>
              <a:ext cx="1334724" cy="400110"/>
            </a:xfrm>
            <a:prstGeom prst="rect">
              <a:avLst/>
            </a:prstGeom>
            <a:noFill/>
          </p:spPr>
          <p:txBody>
            <a:bodyPr wrap="none" rtlCol="0">
              <a:spAutoFit/>
            </a:bodyPr>
            <a:lstStyle/>
            <a:p>
              <a:pPr algn="ctr"/>
              <a:r>
                <a:rPr lang="en-US" sz="2000" dirty="0" smtClean="0"/>
                <a:t>edge(1,7,a</a:t>
              </a:r>
              <a:r>
                <a:rPr lang="en-US" sz="2000" baseline="-25000" dirty="0" smtClean="0"/>
                <a:t>0</a:t>
              </a:r>
              <a:r>
                <a:rPr lang="en-US" sz="2000" dirty="0" smtClean="0"/>
                <a:t>)</a:t>
              </a:r>
              <a:endParaRPr lang="en-US" sz="2000" dirty="0"/>
            </a:p>
          </p:txBody>
        </p:sp>
        <p:cxnSp>
          <p:nvCxnSpPr>
            <p:cNvPr id="233" name="Straight Connector 232"/>
            <p:cNvCxnSpPr/>
            <p:nvPr/>
          </p:nvCxnSpPr>
          <p:spPr>
            <a:xfrm>
              <a:off x="3070465" y="2215498"/>
              <a:ext cx="1491396" cy="3264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a:off x="4561861" y="2215498"/>
              <a:ext cx="1" cy="339123"/>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Straight Connector 234"/>
            <p:cNvCxnSpPr>
              <a:stCxn id="231" idx="2"/>
            </p:cNvCxnSpPr>
            <p:nvPr/>
          </p:nvCxnSpPr>
          <p:spPr>
            <a:xfrm flipH="1">
              <a:off x="4561863" y="2203735"/>
              <a:ext cx="1371396" cy="344721"/>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flipH="1">
              <a:off x="4561861" y="2529221"/>
              <a:ext cx="1"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7" name="TextBox 236"/>
            <p:cNvSpPr txBox="1"/>
            <p:nvPr/>
          </p:nvSpPr>
          <p:spPr>
            <a:xfrm>
              <a:off x="2603294" y="1809247"/>
              <a:ext cx="1074333" cy="400110"/>
            </a:xfrm>
            <a:prstGeom prst="rect">
              <a:avLst/>
            </a:prstGeom>
            <a:noFill/>
          </p:spPr>
          <p:txBody>
            <a:bodyPr wrap="none" rtlCol="0">
              <a:spAutoFit/>
            </a:bodyPr>
            <a:lstStyle/>
            <a:p>
              <a:r>
                <a:rPr lang="en-US" sz="2000" dirty="0" smtClean="0"/>
                <a:t>path(1,1)</a:t>
              </a:r>
              <a:endParaRPr lang="en-US" sz="2000" dirty="0"/>
            </a:p>
          </p:txBody>
        </p:sp>
        <p:cxnSp>
          <p:nvCxnSpPr>
            <p:cNvPr id="238" name="Straight Connector 237"/>
            <p:cNvCxnSpPr>
              <a:stCxn id="239" idx="2"/>
            </p:cNvCxnSpPr>
            <p:nvPr/>
          </p:nvCxnSpPr>
          <p:spPr>
            <a:xfrm>
              <a:off x="2254705" y="3166977"/>
              <a:ext cx="1347717" cy="199390"/>
            </a:xfrm>
            <a:prstGeom prst="line">
              <a:avLst/>
            </a:prstGeom>
            <a:ln w="19050"/>
          </p:spPr>
          <p:style>
            <a:lnRef idx="1">
              <a:schemeClr val="dk1"/>
            </a:lnRef>
            <a:fillRef idx="0">
              <a:schemeClr val="dk1"/>
            </a:fillRef>
            <a:effectRef idx="0">
              <a:schemeClr val="dk1"/>
            </a:effectRef>
            <a:fontRef idx="minor">
              <a:schemeClr val="tx1"/>
            </a:fontRef>
          </p:style>
        </p:cxnSp>
        <p:sp>
          <p:nvSpPr>
            <p:cNvPr id="239" name="TextBox 238"/>
            <p:cNvSpPr txBox="1"/>
            <p:nvPr/>
          </p:nvSpPr>
          <p:spPr>
            <a:xfrm>
              <a:off x="1830550" y="2766867"/>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0" name="Straight Connector 239"/>
            <p:cNvCxnSpPr/>
            <p:nvPr/>
          </p:nvCxnSpPr>
          <p:spPr>
            <a:xfrm flipH="1">
              <a:off x="5364345" y="3125690"/>
              <a:ext cx="1470022" cy="264516"/>
            </a:xfrm>
            <a:prstGeom prst="line">
              <a:avLst/>
            </a:prstGeom>
            <a:ln w="19050"/>
          </p:spPr>
          <p:style>
            <a:lnRef idx="1">
              <a:schemeClr val="dk1"/>
            </a:lnRef>
            <a:fillRef idx="0">
              <a:schemeClr val="dk1"/>
            </a:fillRef>
            <a:effectRef idx="0">
              <a:schemeClr val="dk1"/>
            </a:effectRef>
            <a:fontRef idx="minor">
              <a:schemeClr val="tx1"/>
            </a:fontRef>
          </p:style>
        </p:cxnSp>
        <p:sp>
          <p:nvSpPr>
            <p:cNvPr id="241" name="TextBox 240"/>
            <p:cNvSpPr txBox="1"/>
            <p:nvPr/>
          </p:nvSpPr>
          <p:spPr>
            <a:xfrm>
              <a:off x="6535710" y="2754082"/>
              <a:ext cx="875561" cy="400110"/>
            </a:xfrm>
            <a:prstGeom prst="rect">
              <a:avLst/>
            </a:prstGeom>
            <a:noFill/>
          </p:spPr>
          <p:txBody>
            <a:bodyPr wrap="none" rtlCol="0">
              <a:spAutoFit/>
            </a:bodyPr>
            <a:lstStyle/>
            <a:p>
              <a:r>
                <a:rPr lang="en-US" sz="2000" dirty="0" smtClean="0">
                  <a:solidFill>
                    <a:schemeClr val="accent5">
                      <a:lumMod val="75000"/>
                    </a:schemeClr>
                  </a:solidFill>
                </a:rPr>
                <a:t>abs(b</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42" name="TextBox 241"/>
            <p:cNvSpPr txBox="1"/>
            <p:nvPr/>
          </p:nvSpPr>
          <p:spPr>
            <a:xfrm>
              <a:off x="1468822" y="4547264"/>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3" name="Straight Connector 242"/>
            <p:cNvCxnSpPr>
              <a:stCxn id="242" idx="2"/>
            </p:cNvCxnSpPr>
            <p:nvPr/>
          </p:nvCxnSpPr>
          <p:spPr>
            <a:xfrm>
              <a:off x="1894580" y="4947374"/>
              <a:ext cx="1707842" cy="133290"/>
            </a:xfrm>
            <a:prstGeom prst="line">
              <a:avLst/>
            </a:prstGeom>
            <a:ln w="19050"/>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a:xfrm flipH="1">
              <a:off x="5418522" y="4928264"/>
              <a:ext cx="1765300" cy="165100"/>
            </a:xfrm>
            <a:prstGeom prst="line">
              <a:avLst/>
            </a:prstGeom>
            <a:ln w="19050"/>
          </p:spPr>
          <p:style>
            <a:lnRef idx="1">
              <a:schemeClr val="dk1"/>
            </a:lnRef>
            <a:fillRef idx="0">
              <a:schemeClr val="dk1"/>
            </a:fillRef>
            <a:effectRef idx="0">
              <a:schemeClr val="dk1"/>
            </a:effectRef>
            <a:fontRef idx="minor">
              <a:schemeClr val="tx1"/>
            </a:fontRef>
          </p:style>
        </p:cxnSp>
        <p:sp>
          <p:nvSpPr>
            <p:cNvPr id="245" name="TextBox 244"/>
            <p:cNvSpPr txBox="1"/>
            <p:nvPr/>
          </p:nvSpPr>
          <p:spPr>
            <a:xfrm>
              <a:off x="6726622" y="4547264"/>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grpSp>
      <p:sp>
        <p:nvSpPr>
          <p:cNvPr id="55" name="Date Placeholder 54"/>
          <p:cNvSpPr>
            <a:spLocks noGrp="1"/>
          </p:cNvSpPr>
          <p:nvPr>
            <p:ph type="dt" sz="half" idx="10"/>
          </p:nvPr>
        </p:nvSpPr>
        <p:spPr>
          <a:xfrm>
            <a:off x="6400800" y="6356350"/>
            <a:ext cx="2289048" cy="365760"/>
          </a:xfrm>
        </p:spPr>
        <p:txBody>
          <a:bodyPr/>
          <a:lstStyle/>
          <a:p>
            <a:fld id="{00CFA6EE-866C-9F42-879E-38914B287F63}" type="datetime1">
              <a:rPr lang="en-US" smtClean="0"/>
              <a:t>8/8/16</a:t>
            </a:fld>
            <a:endParaRPr lang="en-US"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20</a:t>
            </a:fld>
            <a:endParaRPr lang="en-US" dirty="0"/>
          </a:p>
        </p:txBody>
      </p:sp>
    </p:spTree>
    <p:extLst>
      <p:ext uri="{BB962C8B-B14F-4D97-AF65-F5344CB8AC3E}">
        <p14:creationId xmlns:p14="http://schemas.microsoft.com/office/powerpoint/2010/main" val="4191698735"/>
      </p:ext>
    </p:extLst>
  </p:cSld>
  <p:clrMapOvr>
    <a:masterClrMapping/>
  </p:clrMapOvr>
  <mc:AlternateContent xmlns:mc="http://schemas.openxmlformats.org/markup-compatibility/2006" xmlns:p14="http://schemas.microsoft.com/office/powerpoint/2010/main">
    <mc:Choice Requires="p14">
      <p:transition spd="slow" p14:dur="2000" advTm="4717"/>
    </mc:Choice>
    <mc:Fallback xmlns:mv="urn:schemas-microsoft-com:mac:vml" xmlns="">
      <mp:transition xmlns:mp="http://schemas.microsoft.com/office/mac/powerpoint/2008/main" spd="slow" advTm="471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p:grpSp>
        <p:nvGrpSpPr>
          <p:cNvPr id="143" name="Group 142"/>
          <p:cNvGrpSpPr/>
          <p:nvPr/>
        </p:nvGrpSpPr>
        <p:grpSpPr>
          <a:xfrm>
            <a:off x="983982" y="1499572"/>
            <a:ext cx="7196131" cy="3981193"/>
            <a:chOff x="983982" y="1658596"/>
            <a:chExt cx="7196131" cy="3981193"/>
          </a:xfrm>
        </p:grpSpPr>
        <p:sp>
          <p:nvSpPr>
            <p:cNvPr id="144" name="TextBox 143"/>
            <p:cNvSpPr txBox="1"/>
            <p:nvPr/>
          </p:nvSpPr>
          <p:spPr>
            <a:xfrm>
              <a:off x="7307758" y="3517750"/>
              <a:ext cx="872355" cy="400110"/>
            </a:xfrm>
            <a:prstGeom prst="rect">
              <a:avLst/>
            </a:prstGeom>
            <a:noFill/>
          </p:spPr>
          <p:txBody>
            <a:bodyPr wrap="none" rtlCol="0">
              <a:spAutoFit/>
            </a:bodyPr>
            <a:lstStyle/>
            <a:p>
              <a:r>
                <a:rPr lang="en-US" sz="2000" dirty="0" smtClean="0">
                  <a:solidFill>
                    <a:schemeClr val="bg1">
                      <a:lumMod val="85000"/>
                    </a:schemeClr>
                  </a:solidFill>
                </a:rPr>
                <a:t>abs(d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145" name="Straight Arrow Connector 144"/>
            <p:cNvCxnSpPr/>
            <p:nvPr/>
          </p:nvCxnSpPr>
          <p:spPr>
            <a:xfrm>
              <a:off x="3105863" y="165859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6" name="TextBox 145"/>
            <p:cNvSpPr txBox="1"/>
            <p:nvPr/>
          </p:nvSpPr>
          <p:spPr>
            <a:xfrm>
              <a:off x="4016414" y="2766945"/>
              <a:ext cx="1074333" cy="400110"/>
            </a:xfrm>
            <a:prstGeom prst="rect">
              <a:avLst/>
            </a:prstGeom>
            <a:noFill/>
          </p:spPr>
          <p:txBody>
            <a:bodyPr wrap="none" rtlCol="0">
              <a:spAutoFit/>
            </a:bodyPr>
            <a:lstStyle/>
            <a:p>
              <a:r>
                <a:rPr lang="en-US" sz="2000" dirty="0" smtClean="0"/>
                <a:t>path(1,7)</a:t>
              </a:r>
              <a:endParaRPr lang="en-US" sz="2000" dirty="0"/>
            </a:p>
          </p:txBody>
        </p:sp>
        <p:sp>
          <p:nvSpPr>
            <p:cNvPr id="147" name="TextBox 146"/>
            <p:cNvSpPr txBox="1"/>
            <p:nvPr/>
          </p:nvSpPr>
          <p:spPr>
            <a:xfrm>
              <a:off x="2686776" y="2766867"/>
              <a:ext cx="1334724" cy="400110"/>
            </a:xfrm>
            <a:prstGeom prst="rect">
              <a:avLst/>
            </a:prstGeom>
            <a:noFill/>
          </p:spPr>
          <p:txBody>
            <a:bodyPr wrap="none" rtlCol="0">
              <a:spAutoFit/>
            </a:bodyPr>
            <a:lstStyle/>
            <a:p>
              <a:pPr algn="ctr"/>
              <a:r>
                <a:rPr lang="en-US" sz="2000" dirty="0" smtClean="0"/>
                <a:t>edge(7,2,a</a:t>
              </a:r>
              <a:r>
                <a:rPr lang="en-US" sz="2000" baseline="-25000" dirty="0" smtClean="0"/>
                <a:t>0</a:t>
              </a:r>
              <a:r>
                <a:rPr lang="en-US" sz="2000" dirty="0" smtClean="0"/>
                <a:t>)</a:t>
              </a:r>
              <a:endParaRPr lang="en-US" sz="2000" dirty="0"/>
            </a:p>
          </p:txBody>
        </p:sp>
        <p:sp>
          <p:nvSpPr>
            <p:cNvPr id="148" name="TextBox 147"/>
            <p:cNvSpPr txBox="1"/>
            <p:nvPr/>
          </p:nvSpPr>
          <p:spPr>
            <a:xfrm>
              <a:off x="5094814" y="2766857"/>
              <a:ext cx="1361975" cy="400110"/>
            </a:xfrm>
            <a:prstGeom prst="rect">
              <a:avLst/>
            </a:prstGeom>
            <a:noFill/>
          </p:spPr>
          <p:txBody>
            <a:bodyPr wrap="none" rtlCol="0">
              <a:spAutoFit/>
            </a:bodyPr>
            <a:lstStyle/>
            <a:p>
              <a:pPr algn="ctr"/>
              <a:r>
                <a:rPr lang="en-US" sz="2000" dirty="0" smtClean="0">
                  <a:solidFill>
                    <a:schemeClr val="bg1">
                      <a:lumMod val="85000"/>
                    </a:schemeClr>
                  </a:solidFill>
                </a:rPr>
                <a:t>edge(7,5,b</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149" name="TextBox 148"/>
            <p:cNvSpPr txBox="1"/>
            <p:nvPr/>
          </p:nvSpPr>
          <p:spPr>
            <a:xfrm>
              <a:off x="3154747" y="3519138"/>
              <a:ext cx="1074333" cy="400110"/>
            </a:xfrm>
            <a:prstGeom prst="rect">
              <a:avLst/>
            </a:prstGeom>
            <a:noFill/>
          </p:spPr>
          <p:txBody>
            <a:bodyPr wrap="none" rtlCol="0">
              <a:spAutoFit/>
            </a:bodyPr>
            <a:lstStyle/>
            <a:p>
              <a:r>
                <a:rPr lang="en-US" sz="2000" dirty="0" smtClean="0"/>
                <a:t>path(1,2)</a:t>
              </a:r>
              <a:endParaRPr lang="en-US" sz="2000" dirty="0"/>
            </a:p>
          </p:txBody>
        </p:sp>
        <p:sp>
          <p:nvSpPr>
            <p:cNvPr id="150" name="TextBox 149"/>
            <p:cNvSpPr txBox="1"/>
            <p:nvPr/>
          </p:nvSpPr>
          <p:spPr>
            <a:xfrm>
              <a:off x="4844823" y="3519137"/>
              <a:ext cx="1074333" cy="400110"/>
            </a:xfrm>
            <a:prstGeom prst="rect">
              <a:avLst/>
            </a:prstGeom>
            <a:noFill/>
          </p:spPr>
          <p:txBody>
            <a:bodyPr wrap="none" rtlCol="0">
              <a:spAutoFit/>
            </a:bodyPr>
            <a:lstStyle/>
            <a:p>
              <a:r>
                <a:rPr lang="en-US" sz="2000" dirty="0" smtClean="0">
                  <a:solidFill>
                    <a:schemeClr val="bg1">
                      <a:lumMod val="85000"/>
                    </a:schemeClr>
                  </a:solidFill>
                </a:rPr>
                <a:t>path(1,5)</a:t>
              </a:r>
              <a:endParaRPr lang="en-US" sz="2000" dirty="0">
                <a:solidFill>
                  <a:schemeClr val="bg1">
                    <a:lumMod val="85000"/>
                  </a:schemeClr>
                </a:solidFill>
              </a:endParaRPr>
            </a:p>
          </p:txBody>
        </p:sp>
        <p:sp>
          <p:nvSpPr>
            <p:cNvPr id="151" name="TextBox 150"/>
            <p:cNvSpPr txBox="1"/>
            <p:nvPr/>
          </p:nvSpPr>
          <p:spPr>
            <a:xfrm>
              <a:off x="983982" y="3519136"/>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04" name="TextBox 203"/>
            <p:cNvSpPr txBox="1"/>
            <p:nvPr/>
          </p:nvSpPr>
          <p:spPr>
            <a:xfrm>
              <a:off x="1829159" y="3519135"/>
              <a:ext cx="1337930" cy="400110"/>
            </a:xfrm>
            <a:prstGeom prst="rect">
              <a:avLst/>
            </a:prstGeom>
            <a:noFill/>
          </p:spPr>
          <p:txBody>
            <a:bodyPr wrap="none" rtlCol="0">
              <a:spAutoFit/>
            </a:bodyPr>
            <a:lstStyle/>
            <a:p>
              <a:pPr algn="ctr"/>
              <a:r>
                <a:rPr lang="en-US" sz="2000" dirty="0" smtClean="0"/>
                <a:t>edge(2,8,c</a:t>
              </a:r>
              <a:r>
                <a:rPr lang="en-US" sz="2000" baseline="-25000" dirty="0" smtClean="0"/>
                <a:t>0</a:t>
              </a:r>
              <a:r>
                <a:rPr lang="en-US" sz="2000" dirty="0" smtClean="0"/>
                <a:t>)</a:t>
              </a:r>
              <a:endParaRPr lang="en-US" sz="2000" dirty="0"/>
            </a:p>
          </p:txBody>
        </p:sp>
        <p:sp>
          <p:nvSpPr>
            <p:cNvPr id="205" name="TextBox 204"/>
            <p:cNvSpPr txBox="1"/>
            <p:nvPr/>
          </p:nvSpPr>
          <p:spPr>
            <a:xfrm>
              <a:off x="5925593" y="3518194"/>
              <a:ext cx="1358769" cy="400110"/>
            </a:xfrm>
            <a:prstGeom prst="rect">
              <a:avLst/>
            </a:prstGeom>
            <a:noFill/>
          </p:spPr>
          <p:txBody>
            <a:bodyPr wrap="none" rtlCol="0">
              <a:spAutoFit/>
            </a:bodyPr>
            <a:lstStyle/>
            <a:p>
              <a:pPr algn="ctr"/>
              <a:r>
                <a:rPr lang="en-US" sz="2000" dirty="0" smtClean="0">
                  <a:solidFill>
                    <a:schemeClr val="bg1">
                      <a:lumMod val="85000"/>
                    </a:schemeClr>
                  </a:solidFill>
                </a:rPr>
                <a:t>edge(5,8,d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6" name="TextBox 205"/>
            <p:cNvSpPr txBox="1"/>
            <p:nvPr/>
          </p:nvSpPr>
          <p:spPr>
            <a:xfrm>
              <a:off x="4009227" y="4555333"/>
              <a:ext cx="1074333" cy="400110"/>
            </a:xfrm>
            <a:prstGeom prst="rect">
              <a:avLst/>
            </a:prstGeom>
            <a:noFill/>
          </p:spPr>
          <p:txBody>
            <a:bodyPr wrap="none" rtlCol="0">
              <a:spAutoFit/>
            </a:bodyPr>
            <a:lstStyle/>
            <a:p>
              <a:r>
                <a:rPr lang="en-US" sz="2000" dirty="0" smtClean="0"/>
                <a:t>path(1,8)</a:t>
              </a:r>
              <a:endParaRPr lang="en-US" sz="2000" dirty="0"/>
            </a:p>
          </p:txBody>
        </p:sp>
        <p:sp>
          <p:nvSpPr>
            <p:cNvPr id="207" name="TextBox 206"/>
            <p:cNvSpPr txBox="1"/>
            <p:nvPr/>
          </p:nvSpPr>
          <p:spPr>
            <a:xfrm>
              <a:off x="2438188" y="4547264"/>
              <a:ext cx="1337867" cy="400110"/>
            </a:xfrm>
            <a:prstGeom prst="rect">
              <a:avLst/>
            </a:prstGeom>
            <a:noFill/>
          </p:spPr>
          <p:txBody>
            <a:bodyPr wrap="none" rtlCol="0">
              <a:spAutoFit/>
            </a:bodyPr>
            <a:lstStyle/>
            <a:p>
              <a:pPr algn="ctr"/>
              <a:r>
                <a:rPr lang="en-US" sz="2000" dirty="0" smtClean="0"/>
                <a:t>edge(8,3,c</a:t>
              </a:r>
              <a:r>
                <a:rPr lang="en-US" sz="2000" baseline="-25000" dirty="0" smtClean="0"/>
                <a:t>0</a:t>
              </a:r>
              <a:r>
                <a:rPr lang="en-US" sz="2000" dirty="0" smtClean="0"/>
                <a:t>)</a:t>
              </a:r>
              <a:endParaRPr lang="en-US" sz="2000" dirty="0"/>
            </a:p>
          </p:txBody>
        </p:sp>
        <p:sp>
          <p:nvSpPr>
            <p:cNvPr id="208" name="TextBox 207"/>
            <p:cNvSpPr txBox="1"/>
            <p:nvPr/>
          </p:nvSpPr>
          <p:spPr>
            <a:xfrm>
              <a:off x="5272537" y="4547264"/>
              <a:ext cx="1358770" cy="400110"/>
            </a:xfrm>
            <a:prstGeom prst="rect">
              <a:avLst/>
            </a:prstGeom>
            <a:noFill/>
          </p:spPr>
          <p:txBody>
            <a:bodyPr wrap="none" rtlCol="0">
              <a:spAutoFit/>
            </a:bodyPr>
            <a:lstStyle/>
            <a:p>
              <a:pPr algn="ctr"/>
              <a:r>
                <a:rPr lang="en-US" sz="2000" dirty="0" smtClean="0">
                  <a:solidFill>
                    <a:schemeClr val="bg1">
                      <a:lumMod val="85000"/>
                    </a:schemeClr>
                  </a:solidFill>
                </a:rPr>
                <a:t>edge(8,6,d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9" name="TextBox 208"/>
            <p:cNvSpPr txBox="1"/>
            <p:nvPr/>
          </p:nvSpPr>
          <p:spPr>
            <a:xfrm>
              <a:off x="3070465" y="5332012"/>
              <a:ext cx="1074333" cy="307777"/>
            </a:xfrm>
            <a:prstGeom prst="rect">
              <a:avLst/>
            </a:prstGeom>
            <a:noFill/>
            <a:ln w="19050">
              <a:solidFill>
                <a:srgbClr val="0070C0"/>
              </a:solidFill>
              <a:prstDash val="solid"/>
            </a:ln>
          </p:spPr>
          <p:txBody>
            <a:bodyPr wrap="none" tIns="0" bIns="0" rtlCol="0" anchor="t" anchorCtr="0">
              <a:spAutoFit/>
            </a:bodyPr>
            <a:lstStyle/>
            <a:p>
              <a:pPr algn="ctr"/>
              <a:r>
                <a:rPr lang="en-US" sz="2000" dirty="0" smtClean="0"/>
                <a:t>path(1,3)</a:t>
              </a:r>
              <a:endParaRPr lang="en-US" sz="2000" dirty="0"/>
            </a:p>
          </p:txBody>
        </p:sp>
        <p:sp>
          <p:nvSpPr>
            <p:cNvPr id="210" name="TextBox 209"/>
            <p:cNvSpPr txBox="1"/>
            <p:nvPr/>
          </p:nvSpPr>
          <p:spPr>
            <a:xfrm>
              <a:off x="4899265" y="5332012"/>
              <a:ext cx="1074333" cy="307777"/>
            </a:xfrm>
            <a:prstGeom prst="rect">
              <a:avLst/>
            </a:prstGeom>
            <a:noFill/>
            <a:ln w="19050">
              <a:solidFill>
                <a:schemeClr val="bg1">
                  <a:lumMod val="85000"/>
                </a:schemeClr>
              </a:solidFill>
            </a:ln>
          </p:spPr>
          <p:txBody>
            <a:bodyPr wrap="none" tIns="0" bIns="0" rtlCol="0" anchor="t" anchorCtr="0">
              <a:spAutoFit/>
            </a:bodyPr>
            <a:lstStyle/>
            <a:p>
              <a:pPr algn="ctr"/>
              <a:r>
                <a:rPr lang="en-US" sz="2000" dirty="0" smtClean="0">
                  <a:solidFill>
                    <a:schemeClr val="bg1">
                      <a:lumMod val="85000"/>
                    </a:schemeClr>
                  </a:solidFill>
                </a:rPr>
                <a:t>path(1,6)</a:t>
              </a:r>
              <a:endParaRPr lang="en-US" sz="2000" dirty="0">
                <a:solidFill>
                  <a:schemeClr val="bg1">
                    <a:lumMod val="85000"/>
                  </a:schemeClr>
                </a:solidFill>
              </a:endParaRPr>
            </a:p>
          </p:txBody>
        </p:sp>
        <p:cxnSp>
          <p:nvCxnSpPr>
            <p:cNvPr id="211" name="Straight Connector 210"/>
            <p:cNvCxnSpPr/>
            <p:nvPr/>
          </p:nvCxnSpPr>
          <p:spPr>
            <a:xfrm>
              <a:off x="3135525" y="3138910"/>
              <a:ext cx="425495" cy="221329"/>
            </a:xfrm>
            <a:prstGeom prst="line">
              <a:avLst/>
            </a:prstGeom>
            <a:ln w="19050"/>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flipH="1">
              <a:off x="3569294" y="3175511"/>
              <a:ext cx="849118" cy="175045"/>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Straight Arrow Connector 212"/>
            <p:cNvCxnSpPr/>
            <p:nvPr/>
          </p:nvCxnSpPr>
          <p:spPr>
            <a:xfrm>
              <a:off x="3552182" y="3366419"/>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4" name="Straight Connector 213"/>
            <p:cNvCxnSpPr/>
            <p:nvPr/>
          </p:nvCxnSpPr>
          <p:spPr>
            <a:xfrm>
              <a:off x="4779752" y="3174814"/>
              <a:ext cx="586399" cy="201751"/>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5" name="Straight Connector 214"/>
            <p:cNvCxnSpPr/>
            <p:nvPr/>
          </p:nvCxnSpPr>
          <p:spPr>
            <a:xfrm flipH="1">
              <a:off x="5364345" y="3156768"/>
              <a:ext cx="457200" cy="22860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6" name="Straight Arrow Connector 215"/>
            <p:cNvCxnSpPr/>
            <p:nvPr/>
          </p:nvCxnSpPr>
          <p:spPr>
            <a:xfrm>
              <a:off x="5377053" y="3365037"/>
              <a:ext cx="0" cy="25146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a:xfrm>
              <a:off x="1392622" y="3982188"/>
              <a:ext cx="1219200" cy="29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8" name="Straight Connector 217"/>
            <p:cNvCxnSpPr/>
            <p:nvPr/>
          </p:nvCxnSpPr>
          <p:spPr>
            <a:xfrm>
              <a:off x="2405040" y="3969485"/>
              <a:ext cx="206782" cy="304762"/>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a:xfrm flipH="1">
              <a:off x="2611822" y="3969488"/>
              <a:ext cx="990601" cy="306052"/>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Straight Arrow Connector 219"/>
            <p:cNvCxnSpPr/>
            <p:nvPr/>
          </p:nvCxnSpPr>
          <p:spPr>
            <a:xfrm>
              <a:off x="2603294" y="4285621"/>
              <a:ext cx="1837328" cy="337843"/>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1" name="Straight Connector 220"/>
            <p:cNvCxnSpPr/>
            <p:nvPr/>
          </p:nvCxnSpPr>
          <p:spPr>
            <a:xfrm>
              <a:off x="5459633" y="3961424"/>
              <a:ext cx="749627" cy="22200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a:xfrm flipH="1">
              <a:off x="6217661" y="3918284"/>
              <a:ext cx="508961" cy="265148"/>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a:xfrm flipH="1">
              <a:off x="6180522" y="3932518"/>
              <a:ext cx="1433733" cy="260934"/>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4" name="Straight Arrow Connector 223"/>
            <p:cNvCxnSpPr/>
            <p:nvPr/>
          </p:nvCxnSpPr>
          <p:spPr>
            <a:xfrm flipH="1">
              <a:off x="4647404" y="4189840"/>
              <a:ext cx="1570257" cy="433624"/>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a:xfrm>
              <a:off x="3119822" y="4934674"/>
              <a:ext cx="495300" cy="133290"/>
            </a:xfrm>
            <a:prstGeom prst="line">
              <a:avLst/>
            </a:prstGeom>
            <a:ln w="19050"/>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a:xfrm flipH="1">
              <a:off x="3602422" y="4951358"/>
              <a:ext cx="781945" cy="1293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7" name="Straight Arrow Connector 226"/>
            <p:cNvCxnSpPr/>
            <p:nvPr/>
          </p:nvCxnSpPr>
          <p:spPr>
            <a:xfrm>
              <a:off x="3612597" y="507088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8" name="Straight Connector 227"/>
            <p:cNvCxnSpPr>
              <a:stCxn id="206" idx="2"/>
            </p:cNvCxnSpPr>
            <p:nvPr/>
          </p:nvCxnSpPr>
          <p:spPr>
            <a:xfrm>
              <a:off x="4546394" y="4955443"/>
              <a:ext cx="884828" cy="125221"/>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a:xfrm flipH="1">
              <a:off x="5431222" y="4934674"/>
              <a:ext cx="558800" cy="1459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0" name="Straight Arrow Connector 229"/>
            <p:cNvCxnSpPr/>
            <p:nvPr/>
          </p:nvCxnSpPr>
          <p:spPr>
            <a:xfrm>
              <a:off x="5431222" y="5080664"/>
              <a:ext cx="5210" cy="22860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sp>
          <p:nvSpPr>
            <p:cNvPr id="231" name="TextBox 230"/>
            <p:cNvSpPr txBox="1"/>
            <p:nvPr/>
          </p:nvSpPr>
          <p:spPr>
            <a:xfrm>
              <a:off x="5509104" y="1803625"/>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32" name="TextBox 231"/>
            <p:cNvSpPr txBox="1"/>
            <p:nvPr/>
          </p:nvSpPr>
          <p:spPr>
            <a:xfrm>
              <a:off x="3857411" y="1815388"/>
              <a:ext cx="1334661" cy="400110"/>
            </a:xfrm>
            <a:prstGeom prst="rect">
              <a:avLst/>
            </a:prstGeom>
            <a:noFill/>
          </p:spPr>
          <p:txBody>
            <a:bodyPr wrap="none" rtlCol="0">
              <a:spAutoFit/>
            </a:bodyPr>
            <a:lstStyle/>
            <a:p>
              <a:pPr algn="ctr"/>
              <a:r>
                <a:rPr lang="en-US" sz="2000" dirty="0" smtClean="0"/>
                <a:t>edge(1,7,a</a:t>
              </a:r>
              <a:r>
                <a:rPr lang="en-US" sz="2000" baseline="-25000" dirty="0" smtClean="0"/>
                <a:t>0</a:t>
              </a:r>
              <a:r>
                <a:rPr lang="en-US" sz="2000" dirty="0" smtClean="0"/>
                <a:t>)</a:t>
              </a:r>
              <a:endParaRPr lang="en-US" sz="2000" dirty="0"/>
            </a:p>
          </p:txBody>
        </p:sp>
        <p:cxnSp>
          <p:nvCxnSpPr>
            <p:cNvPr id="233" name="Straight Connector 232"/>
            <p:cNvCxnSpPr/>
            <p:nvPr/>
          </p:nvCxnSpPr>
          <p:spPr>
            <a:xfrm>
              <a:off x="3070465" y="2215498"/>
              <a:ext cx="1491396" cy="3264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a:off x="4561861" y="2215498"/>
              <a:ext cx="1" cy="339123"/>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Straight Connector 234"/>
            <p:cNvCxnSpPr>
              <a:stCxn id="231" idx="2"/>
            </p:cNvCxnSpPr>
            <p:nvPr/>
          </p:nvCxnSpPr>
          <p:spPr>
            <a:xfrm flipH="1">
              <a:off x="4561863" y="2203735"/>
              <a:ext cx="1371396" cy="344721"/>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flipH="1">
              <a:off x="4561861" y="2529221"/>
              <a:ext cx="1"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7" name="TextBox 236"/>
            <p:cNvSpPr txBox="1"/>
            <p:nvPr/>
          </p:nvSpPr>
          <p:spPr>
            <a:xfrm>
              <a:off x="2603294" y="1809247"/>
              <a:ext cx="1074333" cy="400110"/>
            </a:xfrm>
            <a:prstGeom prst="rect">
              <a:avLst/>
            </a:prstGeom>
            <a:noFill/>
          </p:spPr>
          <p:txBody>
            <a:bodyPr wrap="none" rtlCol="0">
              <a:spAutoFit/>
            </a:bodyPr>
            <a:lstStyle/>
            <a:p>
              <a:r>
                <a:rPr lang="en-US" sz="2000" dirty="0" smtClean="0"/>
                <a:t>path(1,1)</a:t>
              </a:r>
              <a:endParaRPr lang="en-US" sz="2000" dirty="0"/>
            </a:p>
          </p:txBody>
        </p:sp>
        <p:cxnSp>
          <p:nvCxnSpPr>
            <p:cNvPr id="238" name="Straight Connector 237"/>
            <p:cNvCxnSpPr>
              <a:stCxn id="239" idx="2"/>
            </p:cNvCxnSpPr>
            <p:nvPr/>
          </p:nvCxnSpPr>
          <p:spPr>
            <a:xfrm>
              <a:off x="2254705" y="3166977"/>
              <a:ext cx="1347717" cy="199390"/>
            </a:xfrm>
            <a:prstGeom prst="line">
              <a:avLst/>
            </a:prstGeom>
            <a:ln w="19050"/>
          </p:spPr>
          <p:style>
            <a:lnRef idx="1">
              <a:schemeClr val="dk1"/>
            </a:lnRef>
            <a:fillRef idx="0">
              <a:schemeClr val="dk1"/>
            </a:fillRef>
            <a:effectRef idx="0">
              <a:schemeClr val="dk1"/>
            </a:effectRef>
            <a:fontRef idx="minor">
              <a:schemeClr val="tx1"/>
            </a:fontRef>
          </p:style>
        </p:cxnSp>
        <p:sp>
          <p:nvSpPr>
            <p:cNvPr id="239" name="TextBox 238"/>
            <p:cNvSpPr txBox="1"/>
            <p:nvPr/>
          </p:nvSpPr>
          <p:spPr>
            <a:xfrm>
              <a:off x="1830550" y="2766867"/>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0" name="Straight Connector 239"/>
            <p:cNvCxnSpPr/>
            <p:nvPr/>
          </p:nvCxnSpPr>
          <p:spPr>
            <a:xfrm flipH="1">
              <a:off x="5364345" y="3125690"/>
              <a:ext cx="1470022" cy="26451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41" name="TextBox 240"/>
            <p:cNvSpPr txBox="1"/>
            <p:nvPr/>
          </p:nvSpPr>
          <p:spPr>
            <a:xfrm>
              <a:off x="6535710" y="2754082"/>
              <a:ext cx="875561" cy="400110"/>
            </a:xfrm>
            <a:prstGeom prst="rect">
              <a:avLst/>
            </a:prstGeom>
            <a:noFill/>
          </p:spPr>
          <p:txBody>
            <a:bodyPr wrap="none" rtlCol="0">
              <a:spAutoFit/>
            </a:bodyPr>
            <a:lstStyle/>
            <a:p>
              <a:r>
                <a:rPr lang="en-US" sz="2000" dirty="0" smtClean="0">
                  <a:solidFill>
                    <a:schemeClr val="bg1">
                      <a:lumMod val="85000"/>
                    </a:schemeClr>
                  </a:solidFill>
                </a:rPr>
                <a:t>abs(b</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42" name="TextBox 241"/>
            <p:cNvSpPr txBox="1"/>
            <p:nvPr/>
          </p:nvSpPr>
          <p:spPr>
            <a:xfrm>
              <a:off x="1468822" y="4547264"/>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3" name="Straight Connector 242"/>
            <p:cNvCxnSpPr>
              <a:stCxn id="242" idx="2"/>
            </p:cNvCxnSpPr>
            <p:nvPr/>
          </p:nvCxnSpPr>
          <p:spPr>
            <a:xfrm>
              <a:off x="1894580" y="4947374"/>
              <a:ext cx="1707842" cy="133290"/>
            </a:xfrm>
            <a:prstGeom prst="line">
              <a:avLst/>
            </a:prstGeom>
            <a:ln w="19050"/>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a:xfrm flipH="1">
              <a:off x="5418522" y="4928264"/>
              <a:ext cx="1765300" cy="16510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45" name="TextBox 244"/>
            <p:cNvSpPr txBox="1"/>
            <p:nvPr/>
          </p:nvSpPr>
          <p:spPr>
            <a:xfrm>
              <a:off x="6726622" y="4547264"/>
              <a:ext cx="872355" cy="400110"/>
            </a:xfrm>
            <a:prstGeom prst="rect">
              <a:avLst/>
            </a:prstGeom>
            <a:noFill/>
          </p:spPr>
          <p:txBody>
            <a:bodyPr wrap="none" rtlCol="0">
              <a:spAutoFit/>
            </a:bodyPr>
            <a:lstStyle/>
            <a:p>
              <a:r>
                <a:rPr lang="en-US" sz="2000" dirty="0" smtClean="0">
                  <a:solidFill>
                    <a:schemeClr val="bg1">
                      <a:lumMod val="85000"/>
                    </a:schemeClr>
                  </a:solidFill>
                </a:rPr>
                <a:t>abs(d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grpSp>
      <mc:AlternateContent xmlns:mc="http://schemas.openxmlformats.org/markup-compatibility/2006" xmlns:a14="http://schemas.microsoft.com/office/drawing/2010/main">
        <mc:Choice Requires="a14">
          <p:sp>
            <p:nvSpPr>
              <p:cNvPr id="2" name="TextBox 1"/>
              <p:cNvSpPr txBox="1"/>
              <p:nvPr/>
            </p:nvSpPr>
            <p:spPr>
              <a:xfrm>
                <a:off x="2955073" y="5572703"/>
                <a:ext cx="1274007" cy="400110"/>
              </a:xfrm>
              <a:prstGeom prst="rect">
                <a:avLst/>
              </a:prstGeom>
              <a:noFill/>
            </p:spPr>
            <p:txBody>
              <a:bodyPr wrap="square" rtlCol="0">
                <a:spAutoFit/>
              </a:bodyPr>
              <a:lstStyle/>
              <a:p>
                <a:pPr algn="ctr"/>
                <a:r>
                  <a:rPr lang="en-US" sz="2000" b="1" dirty="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i="1">
                        <a:latin typeface="Cambria Math" panose="02040503050406030204" pitchFamily="18" charset="0"/>
                      </a:rPr>
                      <m:t>∗</m:t>
                    </m:r>
                  </m:oMath>
                </a14:m>
                <a:r>
                  <a:rPr lang="en-US" sz="2000" b="1" dirty="0">
                    <a:solidFill>
                      <a:schemeClr val="accent5">
                        <a:lumMod val="75000"/>
                      </a:schemeClr>
                    </a:solidFill>
                  </a:rPr>
                  <a:t>c</a:t>
                </a:r>
                <a:r>
                  <a:rPr lang="en-US" sz="2000" b="1" baseline="-25000" dirty="0">
                    <a:solidFill>
                      <a:schemeClr val="accent5">
                        <a:lumMod val="75000"/>
                      </a:schemeClr>
                    </a:solidFill>
                  </a:rPr>
                  <a:t>0</a:t>
                </a:r>
                <a14:m>
                  <m:oMath xmlns:m="http://schemas.openxmlformats.org/officeDocument/2006/math">
                    <m:r>
                      <a:rPr lang="en-US" sz="2000" i="1">
                        <a:latin typeface="Cambria Math" panose="02040503050406030204" pitchFamily="18" charset="0"/>
                      </a:rPr>
                      <m:t>∗</m:t>
                    </m:r>
                  </m:oMath>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2955073" y="5572703"/>
                <a:ext cx="1274007" cy="400110"/>
              </a:xfrm>
              <a:prstGeom prst="rect">
                <a:avLst/>
              </a:prstGeom>
              <a:blipFill rotWithShape="0">
                <a:blip r:embed="rId3"/>
                <a:stretch>
                  <a:fillRect t="-6061" b="-27273"/>
                </a:stretch>
              </a:blipFill>
            </p:spPr>
            <p:txBody>
              <a:bodyPr/>
              <a:lstStyle/>
              <a:p>
                <a:r>
                  <a:rPr lang="en-US">
                    <a:noFill/>
                  </a:rPr>
                  <a:t> </a:t>
                </a:r>
              </a:p>
            </p:txBody>
          </p:sp>
        </mc:Fallback>
      </mc:AlternateContent>
      <p:sp>
        <p:nvSpPr>
          <p:cNvPr id="56" name="Date Placeholder 55"/>
          <p:cNvSpPr>
            <a:spLocks noGrp="1"/>
          </p:cNvSpPr>
          <p:nvPr>
            <p:ph type="dt" sz="half" idx="10"/>
          </p:nvPr>
        </p:nvSpPr>
        <p:spPr>
          <a:xfrm>
            <a:off x="6400800" y="6356350"/>
            <a:ext cx="2289048" cy="365760"/>
          </a:xfrm>
        </p:spPr>
        <p:txBody>
          <a:bodyPr/>
          <a:lstStyle/>
          <a:p>
            <a:fld id="{37B63FD7-C445-554B-AEA8-521CF21FBBD9}" type="datetime1">
              <a:rPr lang="en-US" smtClean="0"/>
              <a:t>8/8/16</a:t>
            </a:fld>
            <a:endParaRPr lang="en-US" dirty="0"/>
          </a:p>
        </p:txBody>
      </p:sp>
      <p:sp>
        <p:nvSpPr>
          <p:cNvPr id="3" name="Slide Number Placeholder 2"/>
          <p:cNvSpPr>
            <a:spLocks noGrp="1"/>
          </p:cNvSpPr>
          <p:nvPr>
            <p:ph type="sldNum" sz="quarter" idx="11"/>
          </p:nvPr>
        </p:nvSpPr>
        <p:spPr/>
        <p:txBody>
          <a:bodyPr/>
          <a:lstStyle/>
          <a:p>
            <a:fld id="{1F7DF5D7-FF41-4BF6-8958-28DFF1DB182D}" type="slidenum">
              <a:rPr lang="en-US" smtClean="0"/>
              <a:pPr/>
              <a:t>21</a:t>
            </a:fld>
            <a:endParaRPr lang="en-US" dirty="0"/>
          </a:p>
        </p:txBody>
      </p:sp>
    </p:spTree>
    <p:extLst>
      <p:ext uri="{BB962C8B-B14F-4D97-AF65-F5344CB8AC3E}">
        <p14:creationId xmlns:p14="http://schemas.microsoft.com/office/powerpoint/2010/main" val="1541543595"/>
      </p:ext>
    </p:extLst>
  </p:cSld>
  <p:clrMapOvr>
    <a:masterClrMapping/>
  </p:clrMapOvr>
  <mc:AlternateContent xmlns:mc="http://schemas.openxmlformats.org/markup-compatibility/2006" xmlns:p14="http://schemas.microsoft.com/office/powerpoint/2010/main">
    <mc:Choice Requires="p14">
      <p:transition spd="slow" p14:dur="2000" advTm="5584"/>
    </mc:Choice>
    <mc:Fallback xmlns:mv="urn:schemas-microsoft-com:mac:vml" xmlns="">
      <mp:transition xmlns:mp="http://schemas.microsoft.com/office/mac/powerpoint/2008/main" spd="slow" advTm="558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p:grpSp>
        <p:nvGrpSpPr>
          <p:cNvPr id="143" name="Group 142"/>
          <p:cNvGrpSpPr/>
          <p:nvPr/>
        </p:nvGrpSpPr>
        <p:grpSpPr>
          <a:xfrm>
            <a:off x="983982" y="1499572"/>
            <a:ext cx="7196131" cy="3981193"/>
            <a:chOff x="983982" y="1658596"/>
            <a:chExt cx="7196131" cy="3981193"/>
          </a:xfrm>
        </p:grpSpPr>
        <p:sp>
          <p:nvSpPr>
            <p:cNvPr id="144" name="TextBox 143"/>
            <p:cNvSpPr txBox="1"/>
            <p:nvPr/>
          </p:nvSpPr>
          <p:spPr>
            <a:xfrm>
              <a:off x="7307758" y="3517750"/>
              <a:ext cx="872355" cy="400110"/>
            </a:xfrm>
            <a:prstGeom prst="rect">
              <a:avLst/>
            </a:prstGeom>
            <a:noFill/>
          </p:spPr>
          <p:txBody>
            <a:bodyPr wrap="none" rtlCol="0">
              <a:spAutoFit/>
            </a:bodyPr>
            <a:lstStyle/>
            <a:p>
              <a:r>
                <a:rPr lang="en-US" sz="2000" dirty="0" smtClean="0">
                  <a:solidFill>
                    <a:schemeClr val="bg1">
                      <a:lumMod val="85000"/>
                    </a:schemeClr>
                  </a:solidFill>
                </a:rPr>
                <a:t>abs(d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145" name="Straight Arrow Connector 144"/>
            <p:cNvCxnSpPr/>
            <p:nvPr/>
          </p:nvCxnSpPr>
          <p:spPr>
            <a:xfrm>
              <a:off x="3105863" y="165859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6" name="TextBox 145"/>
            <p:cNvSpPr txBox="1"/>
            <p:nvPr/>
          </p:nvSpPr>
          <p:spPr>
            <a:xfrm>
              <a:off x="4016414" y="2766945"/>
              <a:ext cx="1074333" cy="400110"/>
            </a:xfrm>
            <a:prstGeom prst="rect">
              <a:avLst/>
            </a:prstGeom>
            <a:noFill/>
          </p:spPr>
          <p:txBody>
            <a:bodyPr wrap="none" rtlCol="0">
              <a:spAutoFit/>
            </a:bodyPr>
            <a:lstStyle/>
            <a:p>
              <a:r>
                <a:rPr lang="en-US" sz="2000" dirty="0" smtClean="0"/>
                <a:t>path(1,7)</a:t>
              </a:r>
              <a:endParaRPr lang="en-US" sz="2000" dirty="0"/>
            </a:p>
          </p:txBody>
        </p:sp>
        <p:sp>
          <p:nvSpPr>
            <p:cNvPr id="147" name="TextBox 146"/>
            <p:cNvSpPr txBox="1"/>
            <p:nvPr/>
          </p:nvSpPr>
          <p:spPr>
            <a:xfrm>
              <a:off x="2686776" y="2766867"/>
              <a:ext cx="1334724" cy="400110"/>
            </a:xfrm>
            <a:prstGeom prst="rect">
              <a:avLst/>
            </a:prstGeom>
            <a:noFill/>
          </p:spPr>
          <p:txBody>
            <a:bodyPr wrap="none" rtlCol="0">
              <a:spAutoFit/>
            </a:bodyPr>
            <a:lstStyle/>
            <a:p>
              <a:pPr algn="ctr"/>
              <a:r>
                <a:rPr lang="en-US" sz="2000" dirty="0" smtClean="0"/>
                <a:t>edge(7,2,a</a:t>
              </a:r>
              <a:r>
                <a:rPr lang="en-US" sz="2000" baseline="-25000" dirty="0" smtClean="0"/>
                <a:t>0</a:t>
              </a:r>
              <a:r>
                <a:rPr lang="en-US" sz="2000" dirty="0" smtClean="0"/>
                <a:t>)</a:t>
              </a:r>
              <a:endParaRPr lang="en-US" sz="2000" dirty="0"/>
            </a:p>
          </p:txBody>
        </p:sp>
        <p:sp>
          <p:nvSpPr>
            <p:cNvPr id="148" name="TextBox 147"/>
            <p:cNvSpPr txBox="1"/>
            <p:nvPr/>
          </p:nvSpPr>
          <p:spPr>
            <a:xfrm>
              <a:off x="5094814" y="2766857"/>
              <a:ext cx="1361975" cy="400110"/>
            </a:xfrm>
            <a:prstGeom prst="rect">
              <a:avLst/>
            </a:prstGeom>
            <a:noFill/>
          </p:spPr>
          <p:txBody>
            <a:bodyPr wrap="none" rtlCol="0">
              <a:spAutoFit/>
            </a:bodyPr>
            <a:lstStyle/>
            <a:p>
              <a:pPr algn="ctr"/>
              <a:r>
                <a:rPr lang="en-US" sz="2000" dirty="0" smtClean="0">
                  <a:solidFill>
                    <a:schemeClr val="bg1">
                      <a:lumMod val="85000"/>
                    </a:schemeClr>
                  </a:solidFill>
                </a:rPr>
                <a:t>edge(7,5,b</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149" name="TextBox 148"/>
            <p:cNvSpPr txBox="1"/>
            <p:nvPr/>
          </p:nvSpPr>
          <p:spPr>
            <a:xfrm>
              <a:off x="3154747" y="3519138"/>
              <a:ext cx="1074333" cy="400110"/>
            </a:xfrm>
            <a:prstGeom prst="rect">
              <a:avLst/>
            </a:prstGeom>
            <a:noFill/>
          </p:spPr>
          <p:txBody>
            <a:bodyPr wrap="none" rtlCol="0">
              <a:spAutoFit/>
            </a:bodyPr>
            <a:lstStyle/>
            <a:p>
              <a:r>
                <a:rPr lang="en-US" sz="2000" dirty="0" smtClean="0"/>
                <a:t>path(1,2)</a:t>
              </a:r>
              <a:endParaRPr lang="en-US" sz="2000" dirty="0"/>
            </a:p>
          </p:txBody>
        </p:sp>
        <p:sp>
          <p:nvSpPr>
            <p:cNvPr id="150" name="TextBox 149"/>
            <p:cNvSpPr txBox="1"/>
            <p:nvPr/>
          </p:nvSpPr>
          <p:spPr>
            <a:xfrm>
              <a:off x="4844823" y="3519137"/>
              <a:ext cx="1074333" cy="400110"/>
            </a:xfrm>
            <a:prstGeom prst="rect">
              <a:avLst/>
            </a:prstGeom>
            <a:noFill/>
          </p:spPr>
          <p:txBody>
            <a:bodyPr wrap="none" rtlCol="0">
              <a:spAutoFit/>
            </a:bodyPr>
            <a:lstStyle/>
            <a:p>
              <a:r>
                <a:rPr lang="en-US" sz="2000" dirty="0" smtClean="0">
                  <a:solidFill>
                    <a:schemeClr val="bg1">
                      <a:lumMod val="85000"/>
                    </a:schemeClr>
                  </a:solidFill>
                </a:rPr>
                <a:t>path(1,5)</a:t>
              </a:r>
              <a:endParaRPr lang="en-US" sz="2000" dirty="0">
                <a:solidFill>
                  <a:schemeClr val="bg1">
                    <a:lumMod val="85000"/>
                  </a:schemeClr>
                </a:solidFill>
              </a:endParaRPr>
            </a:p>
          </p:txBody>
        </p:sp>
        <p:sp>
          <p:nvSpPr>
            <p:cNvPr id="151" name="TextBox 150"/>
            <p:cNvSpPr txBox="1"/>
            <p:nvPr/>
          </p:nvSpPr>
          <p:spPr>
            <a:xfrm>
              <a:off x="983982" y="3519136"/>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04" name="TextBox 203"/>
            <p:cNvSpPr txBox="1"/>
            <p:nvPr/>
          </p:nvSpPr>
          <p:spPr>
            <a:xfrm>
              <a:off x="1829159" y="3519135"/>
              <a:ext cx="1337930" cy="400110"/>
            </a:xfrm>
            <a:prstGeom prst="rect">
              <a:avLst/>
            </a:prstGeom>
            <a:noFill/>
          </p:spPr>
          <p:txBody>
            <a:bodyPr wrap="none" rtlCol="0">
              <a:spAutoFit/>
            </a:bodyPr>
            <a:lstStyle/>
            <a:p>
              <a:pPr algn="ctr"/>
              <a:r>
                <a:rPr lang="en-US" sz="2000" dirty="0" smtClean="0"/>
                <a:t>edge(2,8,c</a:t>
              </a:r>
              <a:r>
                <a:rPr lang="en-US" sz="2000" baseline="-25000" dirty="0" smtClean="0"/>
                <a:t>0</a:t>
              </a:r>
              <a:r>
                <a:rPr lang="en-US" sz="2000" dirty="0" smtClean="0"/>
                <a:t>)</a:t>
              </a:r>
              <a:endParaRPr lang="en-US" sz="2000" dirty="0"/>
            </a:p>
          </p:txBody>
        </p:sp>
        <p:sp>
          <p:nvSpPr>
            <p:cNvPr id="205" name="TextBox 204"/>
            <p:cNvSpPr txBox="1"/>
            <p:nvPr/>
          </p:nvSpPr>
          <p:spPr>
            <a:xfrm>
              <a:off x="5925593" y="3518194"/>
              <a:ext cx="1358769" cy="400110"/>
            </a:xfrm>
            <a:prstGeom prst="rect">
              <a:avLst/>
            </a:prstGeom>
            <a:noFill/>
          </p:spPr>
          <p:txBody>
            <a:bodyPr wrap="none" rtlCol="0">
              <a:spAutoFit/>
            </a:bodyPr>
            <a:lstStyle/>
            <a:p>
              <a:pPr algn="ctr"/>
              <a:r>
                <a:rPr lang="en-US" sz="2000" dirty="0" smtClean="0">
                  <a:solidFill>
                    <a:schemeClr val="bg1">
                      <a:lumMod val="85000"/>
                    </a:schemeClr>
                  </a:solidFill>
                </a:rPr>
                <a:t>edge(5,8,d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6" name="TextBox 205"/>
            <p:cNvSpPr txBox="1"/>
            <p:nvPr/>
          </p:nvSpPr>
          <p:spPr>
            <a:xfrm>
              <a:off x="4009227" y="4555333"/>
              <a:ext cx="1074333" cy="400110"/>
            </a:xfrm>
            <a:prstGeom prst="rect">
              <a:avLst/>
            </a:prstGeom>
            <a:noFill/>
          </p:spPr>
          <p:txBody>
            <a:bodyPr wrap="none" rtlCol="0">
              <a:spAutoFit/>
            </a:bodyPr>
            <a:lstStyle/>
            <a:p>
              <a:r>
                <a:rPr lang="en-US" sz="2000" dirty="0" smtClean="0"/>
                <a:t>path(1,8)</a:t>
              </a:r>
              <a:endParaRPr lang="en-US" sz="2000" dirty="0"/>
            </a:p>
          </p:txBody>
        </p:sp>
        <p:sp>
          <p:nvSpPr>
            <p:cNvPr id="207" name="TextBox 206"/>
            <p:cNvSpPr txBox="1"/>
            <p:nvPr/>
          </p:nvSpPr>
          <p:spPr>
            <a:xfrm>
              <a:off x="2438157" y="4547264"/>
              <a:ext cx="1337930" cy="400110"/>
            </a:xfrm>
            <a:prstGeom prst="rect">
              <a:avLst/>
            </a:prstGeom>
            <a:noFill/>
          </p:spPr>
          <p:txBody>
            <a:bodyPr wrap="none" rtlCol="0">
              <a:spAutoFit/>
            </a:bodyPr>
            <a:lstStyle/>
            <a:p>
              <a:pPr algn="ctr"/>
              <a:r>
                <a:rPr lang="en-US" sz="2000" dirty="0" smtClean="0">
                  <a:solidFill>
                    <a:schemeClr val="bg1">
                      <a:lumMod val="85000"/>
                    </a:schemeClr>
                  </a:solidFill>
                </a:rPr>
                <a:t>edge(8,3,c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8" name="TextBox 207"/>
            <p:cNvSpPr txBox="1"/>
            <p:nvPr/>
          </p:nvSpPr>
          <p:spPr>
            <a:xfrm>
              <a:off x="5272537" y="4547264"/>
              <a:ext cx="1358770" cy="400110"/>
            </a:xfrm>
            <a:prstGeom prst="rect">
              <a:avLst/>
            </a:prstGeom>
            <a:noFill/>
          </p:spPr>
          <p:txBody>
            <a:bodyPr wrap="none" rtlCol="0">
              <a:spAutoFit/>
            </a:bodyPr>
            <a:lstStyle/>
            <a:p>
              <a:pPr algn="ctr"/>
              <a:r>
                <a:rPr lang="en-US" sz="2000" dirty="0" smtClean="0"/>
                <a:t>edge(8,6,d</a:t>
              </a:r>
              <a:r>
                <a:rPr lang="en-US" sz="2000" baseline="-25000" dirty="0" smtClean="0"/>
                <a:t>0</a:t>
              </a:r>
              <a:r>
                <a:rPr lang="en-US" sz="2000" dirty="0" smtClean="0"/>
                <a:t>)</a:t>
              </a:r>
              <a:endParaRPr lang="en-US" sz="2000" dirty="0"/>
            </a:p>
          </p:txBody>
        </p:sp>
        <p:sp>
          <p:nvSpPr>
            <p:cNvPr id="209" name="TextBox 208"/>
            <p:cNvSpPr txBox="1"/>
            <p:nvPr/>
          </p:nvSpPr>
          <p:spPr>
            <a:xfrm>
              <a:off x="3070465" y="5332012"/>
              <a:ext cx="1074333" cy="307777"/>
            </a:xfrm>
            <a:prstGeom prst="rect">
              <a:avLst/>
            </a:prstGeom>
            <a:noFill/>
            <a:ln w="19050">
              <a:solidFill>
                <a:schemeClr val="bg1">
                  <a:lumMod val="85000"/>
                </a:schemeClr>
              </a:solidFill>
              <a:prstDash val="solid"/>
            </a:ln>
          </p:spPr>
          <p:txBody>
            <a:bodyPr wrap="none" tIns="0" bIns="0" rtlCol="0" anchor="t" anchorCtr="0">
              <a:spAutoFit/>
            </a:bodyPr>
            <a:lstStyle/>
            <a:p>
              <a:pPr algn="ctr"/>
              <a:r>
                <a:rPr lang="en-US" sz="2000" dirty="0" smtClean="0">
                  <a:solidFill>
                    <a:schemeClr val="bg1">
                      <a:lumMod val="85000"/>
                    </a:schemeClr>
                  </a:solidFill>
                </a:rPr>
                <a:t>path(1,3)</a:t>
              </a:r>
              <a:endParaRPr lang="en-US" sz="2000" dirty="0">
                <a:solidFill>
                  <a:schemeClr val="bg1">
                    <a:lumMod val="85000"/>
                  </a:schemeClr>
                </a:solidFill>
              </a:endParaRPr>
            </a:p>
          </p:txBody>
        </p:sp>
        <p:sp>
          <p:nvSpPr>
            <p:cNvPr id="210" name="TextBox 209"/>
            <p:cNvSpPr txBox="1"/>
            <p:nvPr/>
          </p:nvSpPr>
          <p:spPr>
            <a:xfrm>
              <a:off x="4899265" y="5332012"/>
              <a:ext cx="1074333" cy="307777"/>
            </a:xfrm>
            <a:prstGeom prst="rect">
              <a:avLst/>
            </a:prstGeom>
            <a:noFill/>
            <a:ln w="19050">
              <a:solidFill>
                <a:srgbClr val="0070C0"/>
              </a:solidFill>
            </a:ln>
          </p:spPr>
          <p:txBody>
            <a:bodyPr wrap="none" tIns="0" bIns="0" rtlCol="0" anchor="t" anchorCtr="0">
              <a:spAutoFit/>
            </a:bodyPr>
            <a:lstStyle/>
            <a:p>
              <a:pPr algn="ctr"/>
              <a:r>
                <a:rPr lang="en-US" sz="2000" dirty="0" smtClean="0"/>
                <a:t>path(1,6)</a:t>
              </a:r>
              <a:endParaRPr lang="en-US" sz="2000" dirty="0"/>
            </a:p>
          </p:txBody>
        </p:sp>
        <p:cxnSp>
          <p:nvCxnSpPr>
            <p:cNvPr id="211" name="Straight Connector 210"/>
            <p:cNvCxnSpPr/>
            <p:nvPr/>
          </p:nvCxnSpPr>
          <p:spPr>
            <a:xfrm>
              <a:off x="3135525" y="3138910"/>
              <a:ext cx="425495" cy="221329"/>
            </a:xfrm>
            <a:prstGeom prst="line">
              <a:avLst/>
            </a:prstGeom>
            <a:ln w="19050"/>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flipH="1">
              <a:off x="3569294" y="3175511"/>
              <a:ext cx="849118" cy="175045"/>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Straight Arrow Connector 212"/>
            <p:cNvCxnSpPr/>
            <p:nvPr/>
          </p:nvCxnSpPr>
          <p:spPr>
            <a:xfrm>
              <a:off x="3552182" y="3366419"/>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4" name="Straight Connector 213"/>
            <p:cNvCxnSpPr/>
            <p:nvPr/>
          </p:nvCxnSpPr>
          <p:spPr>
            <a:xfrm>
              <a:off x="4779752" y="3174814"/>
              <a:ext cx="586399" cy="201751"/>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5" name="Straight Connector 214"/>
            <p:cNvCxnSpPr/>
            <p:nvPr/>
          </p:nvCxnSpPr>
          <p:spPr>
            <a:xfrm flipH="1">
              <a:off x="5364345" y="3156768"/>
              <a:ext cx="457200" cy="22860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6" name="Straight Arrow Connector 215"/>
            <p:cNvCxnSpPr/>
            <p:nvPr/>
          </p:nvCxnSpPr>
          <p:spPr>
            <a:xfrm>
              <a:off x="5377053" y="3365037"/>
              <a:ext cx="0" cy="25146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a:xfrm>
              <a:off x="1392622" y="3982188"/>
              <a:ext cx="1219200" cy="29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8" name="Straight Connector 217"/>
            <p:cNvCxnSpPr/>
            <p:nvPr/>
          </p:nvCxnSpPr>
          <p:spPr>
            <a:xfrm>
              <a:off x="2405040" y="3969485"/>
              <a:ext cx="206782" cy="304762"/>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a:xfrm flipH="1">
              <a:off x="2611822" y="3969488"/>
              <a:ext cx="990601" cy="306052"/>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Straight Arrow Connector 219"/>
            <p:cNvCxnSpPr/>
            <p:nvPr/>
          </p:nvCxnSpPr>
          <p:spPr>
            <a:xfrm>
              <a:off x="2603294" y="4285621"/>
              <a:ext cx="1837328" cy="337843"/>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1" name="Straight Connector 220"/>
            <p:cNvCxnSpPr/>
            <p:nvPr/>
          </p:nvCxnSpPr>
          <p:spPr>
            <a:xfrm>
              <a:off x="5459633" y="3961424"/>
              <a:ext cx="749627" cy="22200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a:xfrm flipH="1">
              <a:off x="6217661" y="3918284"/>
              <a:ext cx="508961" cy="265148"/>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a:xfrm flipH="1">
              <a:off x="6180522" y="3932518"/>
              <a:ext cx="1433733" cy="260934"/>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4" name="Straight Arrow Connector 223"/>
            <p:cNvCxnSpPr/>
            <p:nvPr/>
          </p:nvCxnSpPr>
          <p:spPr>
            <a:xfrm flipH="1">
              <a:off x="4647404" y="4189840"/>
              <a:ext cx="1570257" cy="433624"/>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a:xfrm>
              <a:off x="3119822" y="4934674"/>
              <a:ext cx="495300" cy="1332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a:xfrm flipH="1">
              <a:off x="3602422" y="4951358"/>
              <a:ext cx="781945" cy="12930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7" name="Straight Arrow Connector 226"/>
            <p:cNvCxnSpPr/>
            <p:nvPr/>
          </p:nvCxnSpPr>
          <p:spPr>
            <a:xfrm>
              <a:off x="3612597" y="5070886"/>
              <a:ext cx="0" cy="22860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8" name="Straight Connector 227"/>
            <p:cNvCxnSpPr>
              <a:stCxn id="206" idx="2"/>
            </p:cNvCxnSpPr>
            <p:nvPr/>
          </p:nvCxnSpPr>
          <p:spPr>
            <a:xfrm>
              <a:off x="4546394" y="4955443"/>
              <a:ext cx="884828" cy="125221"/>
            </a:xfrm>
            <a:prstGeom prst="line">
              <a:avLst/>
            </a:prstGeom>
            <a:ln w="19050"/>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a:xfrm flipH="1">
              <a:off x="5431222" y="4934674"/>
              <a:ext cx="558800" cy="145990"/>
            </a:xfrm>
            <a:prstGeom prst="line">
              <a:avLst/>
            </a:prstGeom>
            <a:ln w="19050"/>
          </p:spPr>
          <p:style>
            <a:lnRef idx="1">
              <a:schemeClr val="dk1"/>
            </a:lnRef>
            <a:fillRef idx="0">
              <a:schemeClr val="dk1"/>
            </a:fillRef>
            <a:effectRef idx="0">
              <a:schemeClr val="dk1"/>
            </a:effectRef>
            <a:fontRef idx="minor">
              <a:schemeClr val="tx1"/>
            </a:fontRef>
          </p:style>
        </p:cxnSp>
        <p:cxnSp>
          <p:nvCxnSpPr>
            <p:cNvPr id="230" name="Straight Arrow Connector 229"/>
            <p:cNvCxnSpPr/>
            <p:nvPr/>
          </p:nvCxnSpPr>
          <p:spPr>
            <a:xfrm>
              <a:off x="5431222" y="5080664"/>
              <a:ext cx="521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1" name="TextBox 230"/>
            <p:cNvSpPr txBox="1"/>
            <p:nvPr/>
          </p:nvSpPr>
          <p:spPr>
            <a:xfrm>
              <a:off x="5509104" y="1803625"/>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32" name="TextBox 231"/>
            <p:cNvSpPr txBox="1"/>
            <p:nvPr/>
          </p:nvSpPr>
          <p:spPr>
            <a:xfrm>
              <a:off x="3857380" y="1815388"/>
              <a:ext cx="1334724" cy="400110"/>
            </a:xfrm>
            <a:prstGeom prst="rect">
              <a:avLst/>
            </a:prstGeom>
            <a:noFill/>
          </p:spPr>
          <p:txBody>
            <a:bodyPr wrap="none" rtlCol="0">
              <a:spAutoFit/>
            </a:bodyPr>
            <a:lstStyle/>
            <a:p>
              <a:pPr algn="ctr"/>
              <a:r>
                <a:rPr lang="en-US" sz="2000" dirty="0" smtClean="0"/>
                <a:t>edge(1,7,a</a:t>
              </a:r>
              <a:r>
                <a:rPr lang="en-US" sz="2000" baseline="-25000" dirty="0" smtClean="0"/>
                <a:t>0</a:t>
              </a:r>
              <a:r>
                <a:rPr lang="en-US" sz="2000" dirty="0" smtClean="0"/>
                <a:t>)</a:t>
              </a:r>
              <a:endParaRPr lang="en-US" sz="2000" dirty="0"/>
            </a:p>
          </p:txBody>
        </p:sp>
        <p:cxnSp>
          <p:nvCxnSpPr>
            <p:cNvPr id="233" name="Straight Connector 232"/>
            <p:cNvCxnSpPr/>
            <p:nvPr/>
          </p:nvCxnSpPr>
          <p:spPr>
            <a:xfrm>
              <a:off x="3070465" y="2215498"/>
              <a:ext cx="1491396" cy="3264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a:off x="4561861" y="2215498"/>
              <a:ext cx="1" cy="339123"/>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Straight Connector 234"/>
            <p:cNvCxnSpPr>
              <a:stCxn id="231" idx="2"/>
            </p:cNvCxnSpPr>
            <p:nvPr/>
          </p:nvCxnSpPr>
          <p:spPr>
            <a:xfrm flipH="1">
              <a:off x="4561863" y="2203735"/>
              <a:ext cx="1371396" cy="344721"/>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flipH="1">
              <a:off x="4561861" y="2529221"/>
              <a:ext cx="1"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7" name="TextBox 236"/>
            <p:cNvSpPr txBox="1"/>
            <p:nvPr/>
          </p:nvSpPr>
          <p:spPr>
            <a:xfrm>
              <a:off x="2603294" y="1809247"/>
              <a:ext cx="1074333" cy="400110"/>
            </a:xfrm>
            <a:prstGeom prst="rect">
              <a:avLst/>
            </a:prstGeom>
            <a:noFill/>
          </p:spPr>
          <p:txBody>
            <a:bodyPr wrap="none" rtlCol="0">
              <a:spAutoFit/>
            </a:bodyPr>
            <a:lstStyle/>
            <a:p>
              <a:r>
                <a:rPr lang="en-US" sz="2000" dirty="0" smtClean="0"/>
                <a:t>path(1,1)</a:t>
              </a:r>
              <a:endParaRPr lang="en-US" sz="2000" dirty="0"/>
            </a:p>
          </p:txBody>
        </p:sp>
        <p:cxnSp>
          <p:nvCxnSpPr>
            <p:cNvPr id="238" name="Straight Connector 237"/>
            <p:cNvCxnSpPr>
              <a:stCxn id="239" idx="2"/>
            </p:cNvCxnSpPr>
            <p:nvPr/>
          </p:nvCxnSpPr>
          <p:spPr>
            <a:xfrm>
              <a:off x="2254705" y="3166977"/>
              <a:ext cx="1347717" cy="199390"/>
            </a:xfrm>
            <a:prstGeom prst="line">
              <a:avLst/>
            </a:prstGeom>
            <a:ln w="19050"/>
          </p:spPr>
          <p:style>
            <a:lnRef idx="1">
              <a:schemeClr val="dk1"/>
            </a:lnRef>
            <a:fillRef idx="0">
              <a:schemeClr val="dk1"/>
            </a:fillRef>
            <a:effectRef idx="0">
              <a:schemeClr val="dk1"/>
            </a:effectRef>
            <a:fontRef idx="minor">
              <a:schemeClr val="tx1"/>
            </a:fontRef>
          </p:style>
        </p:cxnSp>
        <p:sp>
          <p:nvSpPr>
            <p:cNvPr id="239" name="TextBox 238"/>
            <p:cNvSpPr txBox="1"/>
            <p:nvPr/>
          </p:nvSpPr>
          <p:spPr>
            <a:xfrm>
              <a:off x="1830550" y="2766867"/>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0" name="Straight Connector 239"/>
            <p:cNvCxnSpPr/>
            <p:nvPr/>
          </p:nvCxnSpPr>
          <p:spPr>
            <a:xfrm flipH="1">
              <a:off x="5364345" y="3125690"/>
              <a:ext cx="1470022" cy="26451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41" name="TextBox 240"/>
            <p:cNvSpPr txBox="1"/>
            <p:nvPr/>
          </p:nvSpPr>
          <p:spPr>
            <a:xfrm>
              <a:off x="6535710" y="2754082"/>
              <a:ext cx="875561" cy="400110"/>
            </a:xfrm>
            <a:prstGeom prst="rect">
              <a:avLst/>
            </a:prstGeom>
            <a:noFill/>
          </p:spPr>
          <p:txBody>
            <a:bodyPr wrap="none" rtlCol="0">
              <a:spAutoFit/>
            </a:bodyPr>
            <a:lstStyle/>
            <a:p>
              <a:r>
                <a:rPr lang="en-US" sz="2000" dirty="0" smtClean="0">
                  <a:solidFill>
                    <a:schemeClr val="bg1">
                      <a:lumMod val="85000"/>
                    </a:schemeClr>
                  </a:solidFill>
                </a:rPr>
                <a:t>abs(b</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42" name="TextBox 241"/>
            <p:cNvSpPr txBox="1"/>
            <p:nvPr/>
          </p:nvSpPr>
          <p:spPr>
            <a:xfrm>
              <a:off x="1468822" y="4547264"/>
              <a:ext cx="851515" cy="400110"/>
            </a:xfrm>
            <a:prstGeom prst="rect">
              <a:avLst/>
            </a:prstGeom>
            <a:noFill/>
          </p:spPr>
          <p:txBody>
            <a:bodyPr wrap="none" rtlCol="0">
              <a:spAutoFit/>
            </a:bodyPr>
            <a:lstStyle/>
            <a:p>
              <a:r>
                <a:rPr lang="en-US" sz="2000" dirty="0" smtClean="0">
                  <a:solidFill>
                    <a:schemeClr val="bg1">
                      <a:lumMod val="85000"/>
                    </a:schemeClr>
                  </a:solidFill>
                </a:rPr>
                <a:t>abs(c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243" name="Straight Connector 242"/>
            <p:cNvCxnSpPr>
              <a:stCxn id="242" idx="2"/>
            </p:cNvCxnSpPr>
            <p:nvPr/>
          </p:nvCxnSpPr>
          <p:spPr>
            <a:xfrm>
              <a:off x="1894580" y="4947374"/>
              <a:ext cx="1707842" cy="1332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a:xfrm flipH="1">
              <a:off x="5418522" y="4928264"/>
              <a:ext cx="1765300" cy="165100"/>
            </a:xfrm>
            <a:prstGeom prst="line">
              <a:avLst/>
            </a:prstGeom>
            <a:ln w="19050"/>
          </p:spPr>
          <p:style>
            <a:lnRef idx="1">
              <a:schemeClr val="dk1"/>
            </a:lnRef>
            <a:fillRef idx="0">
              <a:schemeClr val="dk1"/>
            </a:fillRef>
            <a:effectRef idx="0">
              <a:schemeClr val="dk1"/>
            </a:effectRef>
            <a:fontRef idx="minor">
              <a:schemeClr val="tx1"/>
            </a:fontRef>
          </p:style>
        </p:cxnSp>
        <p:sp>
          <p:nvSpPr>
            <p:cNvPr id="245" name="TextBox 244"/>
            <p:cNvSpPr txBox="1"/>
            <p:nvPr/>
          </p:nvSpPr>
          <p:spPr>
            <a:xfrm>
              <a:off x="6726622" y="4547264"/>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grpSp>
      <mc:AlternateContent xmlns:mc="http://schemas.openxmlformats.org/markup-compatibility/2006" xmlns:a14="http://schemas.microsoft.com/office/drawing/2010/main">
        <mc:Choice Requires="a14">
          <p:sp>
            <p:nvSpPr>
              <p:cNvPr id="57" name="TextBox 56"/>
              <p:cNvSpPr txBox="1"/>
              <p:nvPr/>
            </p:nvSpPr>
            <p:spPr>
              <a:xfrm>
                <a:off x="4795019" y="5572703"/>
                <a:ext cx="1274007" cy="400110"/>
              </a:xfrm>
              <a:prstGeom prst="rect">
                <a:avLst/>
              </a:prstGeom>
              <a:noFill/>
            </p:spPr>
            <p:txBody>
              <a:bodyPr wrap="square" rtlCol="0">
                <a:spAutoFit/>
              </a:bodyPr>
              <a:lstStyle/>
              <a:p>
                <a:pPr algn="ctr"/>
                <a:r>
                  <a:rPr lang="en-US" sz="2000" b="1" dirty="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i="1">
                        <a:latin typeface="Cambria Math" panose="02040503050406030204" pitchFamily="18" charset="0"/>
                      </a:rPr>
                      <m:t>∗</m:t>
                    </m:r>
                  </m:oMath>
                </a14:m>
                <a:r>
                  <a:rPr lang="en-US" sz="2000" b="1" dirty="0" smtClean="0">
                    <a:solidFill>
                      <a:schemeClr val="accent5">
                        <a:lumMod val="75000"/>
                      </a:schemeClr>
                    </a:solidFill>
                  </a:rPr>
                  <a:t>c</a:t>
                </a:r>
                <a:r>
                  <a:rPr lang="en-US" sz="2000" b="1" baseline="-25000" dirty="0">
                    <a:solidFill>
                      <a:schemeClr val="accent5">
                        <a:lumMod val="75000"/>
                      </a:schemeClr>
                    </a:solidFill>
                  </a:rPr>
                  <a:t>0</a:t>
                </a:r>
                <a14:m>
                  <m:oMath xmlns:m="http://schemas.openxmlformats.org/officeDocument/2006/math">
                    <m:r>
                      <m:rPr>
                        <m:nor/>
                      </m:rPr>
                      <a:rPr lang="en-US" sz="2000" b="1" dirty="0" smtClean="0">
                        <a:solidFill>
                          <a:schemeClr val="accent5">
                            <a:lumMod val="75000"/>
                          </a:schemeClr>
                        </a:solidFill>
                      </a:rPr>
                      <m:t>d</m:t>
                    </m:r>
                    <m:r>
                      <m:rPr>
                        <m:nor/>
                      </m:rPr>
                      <a:rPr lang="en-US" sz="2000" b="1" baseline="-25000" dirty="0">
                        <a:solidFill>
                          <a:schemeClr val="accent5">
                            <a:lumMod val="75000"/>
                          </a:schemeClr>
                        </a:solidFill>
                      </a:rPr>
                      <m:t>0</m:t>
                    </m:r>
                  </m:oMath>
                </a14:m>
                <a:endParaRPr lang="en-US" sz="2000" b="1" dirty="0"/>
              </a:p>
            </p:txBody>
          </p:sp>
        </mc:Choice>
        <mc:Fallback xmlns="">
          <p:sp>
            <p:nvSpPr>
              <p:cNvPr id="57" name="TextBox 56"/>
              <p:cNvSpPr txBox="1">
                <a:spLocks noRot="1" noChangeAspect="1" noMove="1" noResize="1" noEditPoints="1" noAdjustHandles="1" noChangeArrowheads="1" noChangeShapeType="1" noTextEdit="1"/>
              </p:cNvSpPr>
              <p:nvPr/>
            </p:nvSpPr>
            <p:spPr>
              <a:xfrm>
                <a:off x="4795019" y="5572703"/>
                <a:ext cx="1274007" cy="400110"/>
              </a:xfrm>
              <a:prstGeom prst="rect">
                <a:avLst/>
              </a:prstGeom>
              <a:blipFill rotWithShape="0">
                <a:blip r:embed="rId3"/>
                <a:stretch>
                  <a:fillRect t="-6061" b="-27273"/>
                </a:stretch>
              </a:blipFill>
            </p:spPr>
            <p:txBody>
              <a:bodyPr/>
              <a:lstStyle/>
              <a:p>
                <a:r>
                  <a:rPr lang="en-US">
                    <a:noFill/>
                  </a:rPr>
                  <a:t> </a:t>
                </a:r>
              </a:p>
            </p:txBody>
          </p:sp>
        </mc:Fallback>
      </mc:AlternateContent>
      <p:sp>
        <p:nvSpPr>
          <p:cNvPr id="56" name="Date Placeholder 55"/>
          <p:cNvSpPr>
            <a:spLocks noGrp="1"/>
          </p:cNvSpPr>
          <p:nvPr>
            <p:ph type="dt" sz="half" idx="10"/>
          </p:nvPr>
        </p:nvSpPr>
        <p:spPr>
          <a:xfrm>
            <a:off x="6400800" y="6356350"/>
            <a:ext cx="2289048" cy="365760"/>
          </a:xfrm>
        </p:spPr>
        <p:txBody>
          <a:bodyPr/>
          <a:lstStyle/>
          <a:p>
            <a:fld id="{D71FCAB3-E719-4F49-AAF0-7F5DDE759477}" type="datetime1">
              <a:rPr lang="en-US" smtClean="0"/>
              <a:t>8/8/16</a:t>
            </a:fld>
            <a:endParaRPr lang="en-US"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22</a:t>
            </a:fld>
            <a:endParaRPr lang="en-US" dirty="0"/>
          </a:p>
        </p:txBody>
      </p:sp>
    </p:spTree>
    <p:extLst>
      <p:ext uri="{BB962C8B-B14F-4D97-AF65-F5344CB8AC3E}">
        <p14:creationId xmlns:p14="http://schemas.microsoft.com/office/powerpoint/2010/main" val="3258355108"/>
      </p:ext>
    </p:extLst>
  </p:cSld>
  <p:clrMapOvr>
    <a:masterClrMapping/>
  </p:clrMapOvr>
  <mc:AlternateContent xmlns:mc="http://schemas.openxmlformats.org/markup-compatibility/2006" xmlns:p14="http://schemas.microsoft.com/office/powerpoint/2010/main">
    <mc:Choice Requires="p14">
      <p:transition spd="slow" p14:dur="2000" advTm="3681"/>
    </mc:Choice>
    <mc:Fallback xmlns:mv="urn:schemas-microsoft-com:mac:vml" xmlns="">
      <mp:transition xmlns:mp="http://schemas.microsoft.com/office/mac/powerpoint/2008/main" spd="slow" advTm="36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p:grpSp>
        <p:nvGrpSpPr>
          <p:cNvPr id="143" name="Group 142"/>
          <p:cNvGrpSpPr/>
          <p:nvPr/>
        </p:nvGrpSpPr>
        <p:grpSpPr>
          <a:xfrm>
            <a:off x="983982" y="1499572"/>
            <a:ext cx="7196131" cy="3981193"/>
            <a:chOff x="983982" y="1658596"/>
            <a:chExt cx="7196131" cy="3981193"/>
          </a:xfrm>
        </p:grpSpPr>
        <p:sp>
          <p:nvSpPr>
            <p:cNvPr id="144" name="TextBox 143"/>
            <p:cNvSpPr txBox="1"/>
            <p:nvPr/>
          </p:nvSpPr>
          <p:spPr>
            <a:xfrm>
              <a:off x="7307758" y="3517750"/>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145" name="Straight Arrow Connector 144"/>
            <p:cNvCxnSpPr/>
            <p:nvPr/>
          </p:nvCxnSpPr>
          <p:spPr>
            <a:xfrm>
              <a:off x="3105863" y="165859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6" name="TextBox 145"/>
            <p:cNvSpPr txBox="1"/>
            <p:nvPr/>
          </p:nvSpPr>
          <p:spPr>
            <a:xfrm>
              <a:off x="4016414" y="2766945"/>
              <a:ext cx="1074333" cy="400110"/>
            </a:xfrm>
            <a:prstGeom prst="rect">
              <a:avLst/>
            </a:prstGeom>
            <a:noFill/>
          </p:spPr>
          <p:txBody>
            <a:bodyPr wrap="none" rtlCol="0">
              <a:spAutoFit/>
            </a:bodyPr>
            <a:lstStyle/>
            <a:p>
              <a:r>
                <a:rPr lang="en-US" sz="2000" dirty="0" smtClean="0"/>
                <a:t>path(1,7)</a:t>
              </a:r>
              <a:endParaRPr lang="en-US" sz="2000" dirty="0"/>
            </a:p>
          </p:txBody>
        </p:sp>
        <p:sp>
          <p:nvSpPr>
            <p:cNvPr id="147" name="TextBox 146"/>
            <p:cNvSpPr txBox="1"/>
            <p:nvPr/>
          </p:nvSpPr>
          <p:spPr>
            <a:xfrm>
              <a:off x="2686776" y="2766867"/>
              <a:ext cx="1334724" cy="400110"/>
            </a:xfrm>
            <a:prstGeom prst="rect">
              <a:avLst/>
            </a:prstGeom>
            <a:noFill/>
          </p:spPr>
          <p:txBody>
            <a:bodyPr wrap="none" rtlCol="0">
              <a:spAutoFit/>
            </a:bodyPr>
            <a:lstStyle/>
            <a:p>
              <a:pPr algn="ctr"/>
              <a:r>
                <a:rPr lang="en-US" sz="2000" dirty="0" smtClean="0">
                  <a:solidFill>
                    <a:schemeClr val="bg1">
                      <a:lumMod val="85000"/>
                    </a:schemeClr>
                  </a:solidFill>
                </a:rPr>
                <a:t>edge(7,2,a</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148" name="TextBox 147"/>
            <p:cNvSpPr txBox="1"/>
            <p:nvPr/>
          </p:nvSpPr>
          <p:spPr>
            <a:xfrm>
              <a:off x="5094814" y="2766857"/>
              <a:ext cx="1361975" cy="400110"/>
            </a:xfrm>
            <a:prstGeom prst="rect">
              <a:avLst/>
            </a:prstGeom>
            <a:noFill/>
          </p:spPr>
          <p:txBody>
            <a:bodyPr wrap="none" rtlCol="0">
              <a:spAutoFit/>
            </a:bodyPr>
            <a:lstStyle/>
            <a:p>
              <a:pPr algn="ctr"/>
              <a:r>
                <a:rPr lang="en-US" sz="2000" dirty="0" smtClean="0"/>
                <a:t>edge(7,5,b</a:t>
              </a:r>
              <a:r>
                <a:rPr lang="en-US" sz="2000" baseline="-25000" dirty="0" smtClean="0"/>
                <a:t>0</a:t>
              </a:r>
              <a:r>
                <a:rPr lang="en-US" sz="2000" dirty="0" smtClean="0"/>
                <a:t>)</a:t>
              </a:r>
              <a:endParaRPr lang="en-US" sz="2000" dirty="0"/>
            </a:p>
          </p:txBody>
        </p:sp>
        <p:sp>
          <p:nvSpPr>
            <p:cNvPr id="149" name="TextBox 148"/>
            <p:cNvSpPr txBox="1"/>
            <p:nvPr/>
          </p:nvSpPr>
          <p:spPr>
            <a:xfrm>
              <a:off x="3154747" y="3519138"/>
              <a:ext cx="1074333" cy="400110"/>
            </a:xfrm>
            <a:prstGeom prst="rect">
              <a:avLst/>
            </a:prstGeom>
            <a:noFill/>
          </p:spPr>
          <p:txBody>
            <a:bodyPr wrap="none" rtlCol="0">
              <a:spAutoFit/>
            </a:bodyPr>
            <a:lstStyle/>
            <a:p>
              <a:r>
                <a:rPr lang="en-US" sz="2000" dirty="0" smtClean="0">
                  <a:solidFill>
                    <a:schemeClr val="bg1">
                      <a:lumMod val="85000"/>
                    </a:schemeClr>
                  </a:solidFill>
                </a:rPr>
                <a:t>path(1,2)</a:t>
              </a:r>
              <a:endParaRPr lang="en-US" sz="2000" dirty="0">
                <a:solidFill>
                  <a:schemeClr val="bg1">
                    <a:lumMod val="85000"/>
                  </a:schemeClr>
                </a:solidFill>
              </a:endParaRPr>
            </a:p>
          </p:txBody>
        </p:sp>
        <p:sp>
          <p:nvSpPr>
            <p:cNvPr id="150" name="TextBox 149"/>
            <p:cNvSpPr txBox="1"/>
            <p:nvPr/>
          </p:nvSpPr>
          <p:spPr>
            <a:xfrm>
              <a:off x="4844823" y="3519137"/>
              <a:ext cx="1074333" cy="400110"/>
            </a:xfrm>
            <a:prstGeom prst="rect">
              <a:avLst/>
            </a:prstGeom>
            <a:noFill/>
          </p:spPr>
          <p:txBody>
            <a:bodyPr wrap="none" rtlCol="0">
              <a:spAutoFit/>
            </a:bodyPr>
            <a:lstStyle/>
            <a:p>
              <a:r>
                <a:rPr lang="en-US" sz="2000" dirty="0" smtClean="0"/>
                <a:t>path(1,5)</a:t>
              </a:r>
              <a:endParaRPr lang="en-US" sz="2000" dirty="0"/>
            </a:p>
          </p:txBody>
        </p:sp>
        <p:sp>
          <p:nvSpPr>
            <p:cNvPr id="151" name="TextBox 150"/>
            <p:cNvSpPr txBox="1"/>
            <p:nvPr/>
          </p:nvSpPr>
          <p:spPr>
            <a:xfrm>
              <a:off x="983982" y="3519136"/>
              <a:ext cx="851515" cy="400110"/>
            </a:xfrm>
            <a:prstGeom prst="rect">
              <a:avLst/>
            </a:prstGeom>
            <a:noFill/>
          </p:spPr>
          <p:txBody>
            <a:bodyPr wrap="none" rtlCol="0">
              <a:spAutoFit/>
            </a:bodyPr>
            <a:lstStyle/>
            <a:p>
              <a:r>
                <a:rPr lang="en-US" sz="2000" dirty="0" smtClean="0">
                  <a:solidFill>
                    <a:schemeClr val="bg1">
                      <a:lumMod val="85000"/>
                    </a:schemeClr>
                  </a:solidFill>
                </a:rPr>
                <a:t>abs(c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4" name="TextBox 203"/>
            <p:cNvSpPr txBox="1"/>
            <p:nvPr/>
          </p:nvSpPr>
          <p:spPr>
            <a:xfrm>
              <a:off x="1829159" y="3519135"/>
              <a:ext cx="1337930" cy="400110"/>
            </a:xfrm>
            <a:prstGeom prst="rect">
              <a:avLst/>
            </a:prstGeom>
            <a:noFill/>
          </p:spPr>
          <p:txBody>
            <a:bodyPr wrap="none" rtlCol="0">
              <a:spAutoFit/>
            </a:bodyPr>
            <a:lstStyle/>
            <a:p>
              <a:pPr algn="ctr"/>
              <a:r>
                <a:rPr lang="en-US" sz="2000" dirty="0" smtClean="0">
                  <a:solidFill>
                    <a:schemeClr val="bg1">
                      <a:lumMod val="85000"/>
                    </a:schemeClr>
                  </a:solidFill>
                </a:rPr>
                <a:t>edge(2,8,c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5" name="TextBox 204"/>
            <p:cNvSpPr txBox="1"/>
            <p:nvPr/>
          </p:nvSpPr>
          <p:spPr>
            <a:xfrm>
              <a:off x="5925593" y="3518194"/>
              <a:ext cx="1358769" cy="400110"/>
            </a:xfrm>
            <a:prstGeom prst="rect">
              <a:avLst/>
            </a:prstGeom>
            <a:noFill/>
          </p:spPr>
          <p:txBody>
            <a:bodyPr wrap="none" rtlCol="0">
              <a:spAutoFit/>
            </a:bodyPr>
            <a:lstStyle/>
            <a:p>
              <a:pPr algn="ctr"/>
              <a:r>
                <a:rPr lang="en-US" sz="2000" dirty="0" smtClean="0"/>
                <a:t>edge(5,8,d</a:t>
              </a:r>
              <a:r>
                <a:rPr lang="en-US" sz="2000" baseline="-25000" dirty="0" smtClean="0"/>
                <a:t>0</a:t>
              </a:r>
              <a:r>
                <a:rPr lang="en-US" sz="2000" dirty="0" smtClean="0"/>
                <a:t>)</a:t>
              </a:r>
              <a:endParaRPr lang="en-US" sz="2000" dirty="0"/>
            </a:p>
          </p:txBody>
        </p:sp>
        <p:sp>
          <p:nvSpPr>
            <p:cNvPr id="206" name="TextBox 205"/>
            <p:cNvSpPr txBox="1"/>
            <p:nvPr/>
          </p:nvSpPr>
          <p:spPr>
            <a:xfrm>
              <a:off x="4009227" y="4555333"/>
              <a:ext cx="1074333" cy="400110"/>
            </a:xfrm>
            <a:prstGeom prst="rect">
              <a:avLst/>
            </a:prstGeom>
            <a:noFill/>
          </p:spPr>
          <p:txBody>
            <a:bodyPr wrap="none" rtlCol="0">
              <a:spAutoFit/>
            </a:bodyPr>
            <a:lstStyle/>
            <a:p>
              <a:r>
                <a:rPr lang="en-US" sz="2000" dirty="0" smtClean="0"/>
                <a:t>path(1,8)</a:t>
              </a:r>
              <a:endParaRPr lang="en-US" sz="2000" dirty="0"/>
            </a:p>
          </p:txBody>
        </p:sp>
        <p:sp>
          <p:nvSpPr>
            <p:cNvPr id="207" name="TextBox 206"/>
            <p:cNvSpPr txBox="1"/>
            <p:nvPr/>
          </p:nvSpPr>
          <p:spPr>
            <a:xfrm>
              <a:off x="2438157" y="4547264"/>
              <a:ext cx="1337930" cy="400110"/>
            </a:xfrm>
            <a:prstGeom prst="rect">
              <a:avLst/>
            </a:prstGeom>
            <a:noFill/>
          </p:spPr>
          <p:txBody>
            <a:bodyPr wrap="none" rtlCol="0">
              <a:spAutoFit/>
            </a:bodyPr>
            <a:lstStyle/>
            <a:p>
              <a:pPr algn="ctr"/>
              <a:r>
                <a:rPr lang="en-US" sz="2000" dirty="0" smtClean="0">
                  <a:solidFill>
                    <a:schemeClr val="bg1">
                      <a:lumMod val="85000"/>
                    </a:schemeClr>
                  </a:solidFill>
                </a:rPr>
                <a:t>edge(8,3,c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8" name="TextBox 207"/>
            <p:cNvSpPr txBox="1"/>
            <p:nvPr/>
          </p:nvSpPr>
          <p:spPr>
            <a:xfrm>
              <a:off x="5272537" y="4547264"/>
              <a:ext cx="1358770" cy="400110"/>
            </a:xfrm>
            <a:prstGeom prst="rect">
              <a:avLst/>
            </a:prstGeom>
            <a:noFill/>
          </p:spPr>
          <p:txBody>
            <a:bodyPr wrap="none" rtlCol="0">
              <a:spAutoFit/>
            </a:bodyPr>
            <a:lstStyle/>
            <a:p>
              <a:pPr algn="ctr"/>
              <a:r>
                <a:rPr lang="en-US" sz="2000" dirty="0" smtClean="0"/>
                <a:t>edge(8,6,d</a:t>
              </a:r>
              <a:r>
                <a:rPr lang="en-US" sz="2000" baseline="-25000" dirty="0" smtClean="0"/>
                <a:t>0</a:t>
              </a:r>
              <a:r>
                <a:rPr lang="en-US" sz="2000" dirty="0" smtClean="0"/>
                <a:t>)</a:t>
              </a:r>
              <a:endParaRPr lang="en-US" sz="2000" dirty="0"/>
            </a:p>
          </p:txBody>
        </p:sp>
        <p:sp>
          <p:nvSpPr>
            <p:cNvPr id="209" name="TextBox 208"/>
            <p:cNvSpPr txBox="1"/>
            <p:nvPr/>
          </p:nvSpPr>
          <p:spPr>
            <a:xfrm>
              <a:off x="3070465" y="5332012"/>
              <a:ext cx="1074333" cy="307777"/>
            </a:xfrm>
            <a:prstGeom prst="rect">
              <a:avLst/>
            </a:prstGeom>
            <a:noFill/>
            <a:ln w="19050">
              <a:solidFill>
                <a:schemeClr val="bg1">
                  <a:lumMod val="85000"/>
                </a:schemeClr>
              </a:solidFill>
              <a:prstDash val="solid"/>
            </a:ln>
          </p:spPr>
          <p:txBody>
            <a:bodyPr wrap="none" tIns="0" bIns="0" rtlCol="0" anchor="t" anchorCtr="0">
              <a:spAutoFit/>
            </a:bodyPr>
            <a:lstStyle/>
            <a:p>
              <a:pPr algn="ctr"/>
              <a:r>
                <a:rPr lang="en-US" sz="2000" dirty="0" smtClean="0">
                  <a:solidFill>
                    <a:schemeClr val="bg1">
                      <a:lumMod val="85000"/>
                    </a:schemeClr>
                  </a:solidFill>
                </a:rPr>
                <a:t>path(1,3)</a:t>
              </a:r>
              <a:endParaRPr lang="en-US" sz="2000" dirty="0">
                <a:solidFill>
                  <a:schemeClr val="bg1">
                    <a:lumMod val="85000"/>
                  </a:schemeClr>
                </a:solidFill>
              </a:endParaRPr>
            </a:p>
          </p:txBody>
        </p:sp>
        <p:sp>
          <p:nvSpPr>
            <p:cNvPr id="210" name="TextBox 209"/>
            <p:cNvSpPr txBox="1"/>
            <p:nvPr/>
          </p:nvSpPr>
          <p:spPr>
            <a:xfrm>
              <a:off x="4899265" y="5332012"/>
              <a:ext cx="1074333" cy="307777"/>
            </a:xfrm>
            <a:prstGeom prst="rect">
              <a:avLst/>
            </a:prstGeom>
            <a:noFill/>
            <a:ln w="19050">
              <a:solidFill>
                <a:srgbClr val="0070C0"/>
              </a:solidFill>
            </a:ln>
          </p:spPr>
          <p:txBody>
            <a:bodyPr wrap="none" tIns="0" bIns="0" rtlCol="0" anchor="t" anchorCtr="0">
              <a:spAutoFit/>
            </a:bodyPr>
            <a:lstStyle/>
            <a:p>
              <a:pPr algn="ctr"/>
              <a:r>
                <a:rPr lang="en-US" sz="2000" dirty="0" smtClean="0"/>
                <a:t>path(1,6)</a:t>
              </a:r>
              <a:endParaRPr lang="en-US" sz="2000" dirty="0"/>
            </a:p>
          </p:txBody>
        </p:sp>
        <p:cxnSp>
          <p:nvCxnSpPr>
            <p:cNvPr id="211" name="Straight Connector 210"/>
            <p:cNvCxnSpPr/>
            <p:nvPr/>
          </p:nvCxnSpPr>
          <p:spPr>
            <a:xfrm>
              <a:off x="3135525" y="3138910"/>
              <a:ext cx="425495" cy="221329"/>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flipH="1">
              <a:off x="3569294" y="3175511"/>
              <a:ext cx="849118" cy="175045"/>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3" name="Straight Arrow Connector 212"/>
            <p:cNvCxnSpPr/>
            <p:nvPr/>
          </p:nvCxnSpPr>
          <p:spPr>
            <a:xfrm>
              <a:off x="3552182" y="3366419"/>
              <a:ext cx="0" cy="22860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14" name="Straight Connector 213"/>
            <p:cNvCxnSpPr/>
            <p:nvPr/>
          </p:nvCxnSpPr>
          <p:spPr>
            <a:xfrm>
              <a:off x="4779752" y="3174814"/>
              <a:ext cx="586399" cy="201751"/>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Straight Connector 214"/>
            <p:cNvCxnSpPr/>
            <p:nvPr/>
          </p:nvCxnSpPr>
          <p:spPr>
            <a:xfrm flipH="1">
              <a:off x="5364345" y="3156768"/>
              <a:ext cx="457200" cy="2286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6" name="Straight Arrow Connector 215"/>
            <p:cNvCxnSpPr/>
            <p:nvPr/>
          </p:nvCxnSpPr>
          <p:spPr>
            <a:xfrm>
              <a:off x="5377053" y="3365037"/>
              <a:ext cx="0" cy="25146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a:xfrm>
              <a:off x="1392622" y="3982188"/>
              <a:ext cx="1219200" cy="29210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8" name="Straight Connector 217"/>
            <p:cNvCxnSpPr/>
            <p:nvPr/>
          </p:nvCxnSpPr>
          <p:spPr>
            <a:xfrm>
              <a:off x="2405040" y="3969485"/>
              <a:ext cx="206782" cy="304762"/>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a:xfrm flipH="1">
              <a:off x="2611822" y="3969488"/>
              <a:ext cx="990601" cy="306052"/>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0" name="Straight Arrow Connector 219"/>
            <p:cNvCxnSpPr/>
            <p:nvPr/>
          </p:nvCxnSpPr>
          <p:spPr>
            <a:xfrm>
              <a:off x="2603294" y="4285621"/>
              <a:ext cx="1837328" cy="337843"/>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1" name="Straight Connector 220"/>
            <p:cNvCxnSpPr/>
            <p:nvPr/>
          </p:nvCxnSpPr>
          <p:spPr>
            <a:xfrm>
              <a:off x="5459633" y="3961424"/>
              <a:ext cx="749627" cy="2220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a:xfrm flipH="1">
              <a:off x="6217661" y="3918284"/>
              <a:ext cx="508961" cy="265148"/>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a:xfrm flipH="1">
              <a:off x="6180522" y="3932518"/>
              <a:ext cx="1433733" cy="260934"/>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Straight Arrow Connector 223"/>
            <p:cNvCxnSpPr/>
            <p:nvPr/>
          </p:nvCxnSpPr>
          <p:spPr>
            <a:xfrm flipH="1">
              <a:off x="4647404" y="4189840"/>
              <a:ext cx="1570257" cy="43362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a:xfrm>
              <a:off x="3119822" y="4934674"/>
              <a:ext cx="495300" cy="1332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a:xfrm flipH="1">
              <a:off x="3602422" y="4951358"/>
              <a:ext cx="781945" cy="12930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7" name="Straight Arrow Connector 226"/>
            <p:cNvCxnSpPr/>
            <p:nvPr/>
          </p:nvCxnSpPr>
          <p:spPr>
            <a:xfrm>
              <a:off x="3612597" y="5070886"/>
              <a:ext cx="0" cy="22860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8" name="Straight Connector 227"/>
            <p:cNvCxnSpPr>
              <a:stCxn id="206" idx="2"/>
            </p:cNvCxnSpPr>
            <p:nvPr/>
          </p:nvCxnSpPr>
          <p:spPr>
            <a:xfrm>
              <a:off x="4546394" y="4955443"/>
              <a:ext cx="884828" cy="125221"/>
            </a:xfrm>
            <a:prstGeom prst="line">
              <a:avLst/>
            </a:prstGeom>
            <a:ln w="19050"/>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a:xfrm flipH="1">
              <a:off x="5431222" y="4934674"/>
              <a:ext cx="558800" cy="145990"/>
            </a:xfrm>
            <a:prstGeom prst="line">
              <a:avLst/>
            </a:prstGeom>
            <a:ln w="19050"/>
          </p:spPr>
          <p:style>
            <a:lnRef idx="1">
              <a:schemeClr val="dk1"/>
            </a:lnRef>
            <a:fillRef idx="0">
              <a:schemeClr val="dk1"/>
            </a:fillRef>
            <a:effectRef idx="0">
              <a:schemeClr val="dk1"/>
            </a:effectRef>
            <a:fontRef idx="minor">
              <a:schemeClr val="tx1"/>
            </a:fontRef>
          </p:style>
        </p:cxnSp>
        <p:cxnSp>
          <p:nvCxnSpPr>
            <p:cNvPr id="230" name="Straight Arrow Connector 229"/>
            <p:cNvCxnSpPr/>
            <p:nvPr/>
          </p:nvCxnSpPr>
          <p:spPr>
            <a:xfrm>
              <a:off x="5431222" y="5080664"/>
              <a:ext cx="521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1" name="TextBox 230"/>
            <p:cNvSpPr txBox="1"/>
            <p:nvPr/>
          </p:nvSpPr>
          <p:spPr>
            <a:xfrm>
              <a:off x="5509104" y="1803625"/>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32" name="TextBox 231"/>
            <p:cNvSpPr txBox="1"/>
            <p:nvPr/>
          </p:nvSpPr>
          <p:spPr>
            <a:xfrm>
              <a:off x="3857380" y="1815388"/>
              <a:ext cx="1334724" cy="400110"/>
            </a:xfrm>
            <a:prstGeom prst="rect">
              <a:avLst/>
            </a:prstGeom>
            <a:noFill/>
          </p:spPr>
          <p:txBody>
            <a:bodyPr wrap="none" rtlCol="0">
              <a:spAutoFit/>
            </a:bodyPr>
            <a:lstStyle/>
            <a:p>
              <a:pPr algn="ctr"/>
              <a:r>
                <a:rPr lang="en-US" sz="2000" dirty="0" smtClean="0"/>
                <a:t>edge(1,7,a</a:t>
              </a:r>
              <a:r>
                <a:rPr lang="en-US" sz="2000" baseline="-25000" dirty="0" smtClean="0"/>
                <a:t>0</a:t>
              </a:r>
              <a:r>
                <a:rPr lang="en-US" sz="2000" dirty="0" smtClean="0"/>
                <a:t>)</a:t>
              </a:r>
              <a:endParaRPr lang="en-US" sz="2000" dirty="0"/>
            </a:p>
          </p:txBody>
        </p:sp>
        <p:cxnSp>
          <p:nvCxnSpPr>
            <p:cNvPr id="233" name="Straight Connector 232"/>
            <p:cNvCxnSpPr/>
            <p:nvPr/>
          </p:nvCxnSpPr>
          <p:spPr>
            <a:xfrm>
              <a:off x="3070465" y="2215498"/>
              <a:ext cx="1491396" cy="3264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a:off x="4561861" y="2215498"/>
              <a:ext cx="1" cy="339123"/>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Straight Connector 234"/>
            <p:cNvCxnSpPr>
              <a:stCxn id="231" idx="2"/>
            </p:cNvCxnSpPr>
            <p:nvPr/>
          </p:nvCxnSpPr>
          <p:spPr>
            <a:xfrm flipH="1">
              <a:off x="4561863" y="2203735"/>
              <a:ext cx="1371396" cy="344721"/>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flipH="1">
              <a:off x="4561861" y="2529221"/>
              <a:ext cx="1"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7" name="TextBox 236"/>
            <p:cNvSpPr txBox="1"/>
            <p:nvPr/>
          </p:nvSpPr>
          <p:spPr>
            <a:xfrm>
              <a:off x="2603294" y="1809247"/>
              <a:ext cx="1074333" cy="400110"/>
            </a:xfrm>
            <a:prstGeom prst="rect">
              <a:avLst/>
            </a:prstGeom>
            <a:noFill/>
          </p:spPr>
          <p:txBody>
            <a:bodyPr wrap="none" rtlCol="0">
              <a:spAutoFit/>
            </a:bodyPr>
            <a:lstStyle/>
            <a:p>
              <a:r>
                <a:rPr lang="en-US" sz="2000" dirty="0" smtClean="0"/>
                <a:t>path(1,1)</a:t>
              </a:r>
              <a:endParaRPr lang="en-US" sz="2000" dirty="0"/>
            </a:p>
          </p:txBody>
        </p:sp>
        <p:cxnSp>
          <p:nvCxnSpPr>
            <p:cNvPr id="238" name="Straight Connector 237"/>
            <p:cNvCxnSpPr>
              <a:stCxn id="239" idx="2"/>
            </p:cNvCxnSpPr>
            <p:nvPr/>
          </p:nvCxnSpPr>
          <p:spPr>
            <a:xfrm>
              <a:off x="2254705" y="3166977"/>
              <a:ext cx="1347717" cy="1993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39" name="TextBox 238"/>
            <p:cNvSpPr txBox="1"/>
            <p:nvPr/>
          </p:nvSpPr>
          <p:spPr>
            <a:xfrm>
              <a:off x="1830550" y="2766867"/>
              <a:ext cx="848309" cy="400110"/>
            </a:xfrm>
            <a:prstGeom prst="rect">
              <a:avLst/>
            </a:prstGeom>
            <a:noFill/>
          </p:spPr>
          <p:txBody>
            <a:bodyPr wrap="none" rtlCol="0">
              <a:spAutoFit/>
            </a:bodyPr>
            <a:lstStyle/>
            <a:p>
              <a:r>
                <a:rPr lang="en-US" sz="2000" dirty="0" smtClean="0">
                  <a:solidFill>
                    <a:schemeClr val="bg1">
                      <a:lumMod val="85000"/>
                    </a:schemeClr>
                  </a:solidFill>
                </a:rPr>
                <a:t>abs(a</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240" name="Straight Connector 239"/>
            <p:cNvCxnSpPr/>
            <p:nvPr/>
          </p:nvCxnSpPr>
          <p:spPr>
            <a:xfrm flipH="1">
              <a:off x="5364345" y="3125690"/>
              <a:ext cx="1470022" cy="264516"/>
            </a:xfrm>
            <a:prstGeom prst="line">
              <a:avLst/>
            </a:prstGeom>
            <a:ln w="19050"/>
          </p:spPr>
          <p:style>
            <a:lnRef idx="1">
              <a:schemeClr val="dk1"/>
            </a:lnRef>
            <a:fillRef idx="0">
              <a:schemeClr val="dk1"/>
            </a:fillRef>
            <a:effectRef idx="0">
              <a:schemeClr val="dk1"/>
            </a:effectRef>
            <a:fontRef idx="minor">
              <a:schemeClr val="tx1"/>
            </a:fontRef>
          </p:style>
        </p:cxnSp>
        <p:sp>
          <p:nvSpPr>
            <p:cNvPr id="241" name="TextBox 240"/>
            <p:cNvSpPr txBox="1"/>
            <p:nvPr/>
          </p:nvSpPr>
          <p:spPr>
            <a:xfrm>
              <a:off x="6535710" y="2754082"/>
              <a:ext cx="875561" cy="400110"/>
            </a:xfrm>
            <a:prstGeom prst="rect">
              <a:avLst/>
            </a:prstGeom>
            <a:noFill/>
          </p:spPr>
          <p:txBody>
            <a:bodyPr wrap="none" rtlCol="0">
              <a:spAutoFit/>
            </a:bodyPr>
            <a:lstStyle/>
            <a:p>
              <a:r>
                <a:rPr lang="en-US" sz="2000" dirty="0" smtClean="0">
                  <a:solidFill>
                    <a:schemeClr val="accent5">
                      <a:lumMod val="75000"/>
                    </a:schemeClr>
                  </a:solidFill>
                </a:rPr>
                <a:t>abs(b</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42" name="TextBox 241"/>
            <p:cNvSpPr txBox="1"/>
            <p:nvPr/>
          </p:nvSpPr>
          <p:spPr>
            <a:xfrm>
              <a:off x="1468822" y="4547264"/>
              <a:ext cx="851515" cy="400110"/>
            </a:xfrm>
            <a:prstGeom prst="rect">
              <a:avLst/>
            </a:prstGeom>
            <a:noFill/>
          </p:spPr>
          <p:txBody>
            <a:bodyPr wrap="none" rtlCol="0">
              <a:spAutoFit/>
            </a:bodyPr>
            <a:lstStyle/>
            <a:p>
              <a:r>
                <a:rPr lang="en-US" sz="2000" dirty="0" smtClean="0">
                  <a:solidFill>
                    <a:schemeClr val="bg1">
                      <a:lumMod val="85000"/>
                    </a:schemeClr>
                  </a:solidFill>
                </a:rPr>
                <a:t>abs(c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243" name="Straight Connector 242"/>
            <p:cNvCxnSpPr>
              <a:stCxn id="242" idx="2"/>
            </p:cNvCxnSpPr>
            <p:nvPr/>
          </p:nvCxnSpPr>
          <p:spPr>
            <a:xfrm>
              <a:off x="1894580" y="4947374"/>
              <a:ext cx="1707842" cy="1332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a:xfrm flipH="1">
              <a:off x="5418522" y="4928264"/>
              <a:ext cx="1765300" cy="165100"/>
            </a:xfrm>
            <a:prstGeom prst="line">
              <a:avLst/>
            </a:prstGeom>
            <a:ln w="19050"/>
          </p:spPr>
          <p:style>
            <a:lnRef idx="1">
              <a:schemeClr val="dk1"/>
            </a:lnRef>
            <a:fillRef idx="0">
              <a:schemeClr val="dk1"/>
            </a:fillRef>
            <a:effectRef idx="0">
              <a:schemeClr val="dk1"/>
            </a:effectRef>
            <a:fontRef idx="minor">
              <a:schemeClr val="tx1"/>
            </a:fontRef>
          </p:style>
        </p:cxnSp>
        <p:sp>
          <p:nvSpPr>
            <p:cNvPr id="245" name="TextBox 244"/>
            <p:cNvSpPr txBox="1"/>
            <p:nvPr/>
          </p:nvSpPr>
          <p:spPr>
            <a:xfrm>
              <a:off x="6726622" y="4547264"/>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grpSp>
      <mc:AlternateContent xmlns:mc="http://schemas.openxmlformats.org/markup-compatibility/2006" xmlns:a14="http://schemas.microsoft.com/office/drawing/2010/main">
        <mc:Choice Requires="a14">
          <p:sp>
            <p:nvSpPr>
              <p:cNvPr id="57" name="TextBox 56"/>
              <p:cNvSpPr txBox="1"/>
              <p:nvPr/>
            </p:nvSpPr>
            <p:spPr>
              <a:xfrm>
                <a:off x="4795019" y="5572703"/>
                <a:ext cx="1274007" cy="400110"/>
              </a:xfrm>
              <a:prstGeom prst="rect">
                <a:avLst/>
              </a:prstGeom>
              <a:noFill/>
            </p:spPr>
            <p:txBody>
              <a:bodyPr wrap="square" rtlCol="0">
                <a:spAutoFit/>
              </a:bodyPr>
              <a:lstStyle/>
              <a:p>
                <a:pPr algn="ctr"/>
                <a:r>
                  <a:rPr lang="en-US" sz="2000" b="1" dirty="0">
                    <a:solidFill>
                      <a:schemeClr val="accent5">
                        <a:lumMod val="75000"/>
                      </a:schemeClr>
                    </a:solidFill>
                  </a:rPr>
                  <a:t>a</a:t>
                </a:r>
                <a:r>
                  <a:rPr lang="en-US" sz="2000" b="1" baseline="-25000" dirty="0">
                    <a:solidFill>
                      <a:schemeClr val="accent5">
                        <a:lumMod val="75000"/>
                      </a:schemeClr>
                    </a:solidFill>
                  </a:rPr>
                  <a:t>0</a:t>
                </a:r>
                <a:r>
                  <a:rPr lang="en-US" sz="2000" b="1" dirty="0">
                    <a:solidFill>
                      <a:schemeClr val="accent5">
                        <a:lumMod val="75000"/>
                      </a:schemeClr>
                    </a:solidFill>
                  </a:rPr>
                  <a:t>b</a:t>
                </a:r>
                <a:r>
                  <a:rPr lang="en-US" sz="2000" b="1" baseline="-25000" dirty="0">
                    <a:solidFill>
                      <a:schemeClr val="accent5">
                        <a:lumMod val="75000"/>
                      </a:schemeClr>
                    </a:solidFill>
                  </a:rPr>
                  <a:t>0</a:t>
                </a:r>
                <a14:m>
                  <m:oMath xmlns:m="http://schemas.openxmlformats.org/officeDocument/2006/math">
                    <m:r>
                      <a:rPr lang="en-US" sz="2000" i="1">
                        <a:latin typeface="Cambria Math" charset="0"/>
                      </a:rPr>
                      <m:t>∗</m:t>
                    </m:r>
                  </m:oMath>
                </a14:m>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4795019" y="5572703"/>
                <a:ext cx="1274007" cy="400110"/>
              </a:xfrm>
              <a:prstGeom prst="rect">
                <a:avLst/>
              </a:prstGeom>
              <a:blipFill rotWithShape="0">
                <a:blip r:embed="rId3"/>
                <a:stretch>
                  <a:fillRect t="-6061" b="-27273"/>
                </a:stretch>
              </a:blipFill>
            </p:spPr>
            <p:txBody>
              <a:bodyPr/>
              <a:lstStyle/>
              <a:p>
                <a:r>
                  <a:rPr lang="en-US">
                    <a:noFill/>
                  </a:rPr>
                  <a:t> </a:t>
                </a:r>
              </a:p>
            </p:txBody>
          </p:sp>
        </mc:Fallback>
      </mc:AlternateContent>
      <p:sp>
        <p:nvSpPr>
          <p:cNvPr id="56" name="Date Placeholder 55"/>
          <p:cNvSpPr>
            <a:spLocks noGrp="1"/>
          </p:cNvSpPr>
          <p:nvPr>
            <p:ph type="dt" sz="half" idx="10"/>
          </p:nvPr>
        </p:nvSpPr>
        <p:spPr>
          <a:xfrm>
            <a:off x="6400800" y="6356350"/>
            <a:ext cx="2289048" cy="365760"/>
          </a:xfrm>
        </p:spPr>
        <p:txBody>
          <a:bodyPr/>
          <a:lstStyle/>
          <a:p>
            <a:fld id="{1B13C444-51FB-9848-9697-F95035490085}" type="datetime1">
              <a:rPr lang="en-US" smtClean="0"/>
              <a:t>8/8/16</a:t>
            </a:fld>
            <a:endParaRPr lang="en-US"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23</a:t>
            </a:fld>
            <a:endParaRPr lang="en-US" dirty="0"/>
          </a:p>
        </p:txBody>
      </p:sp>
    </p:spTree>
    <p:extLst>
      <p:ext uri="{BB962C8B-B14F-4D97-AF65-F5344CB8AC3E}">
        <p14:creationId xmlns:p14="http://schemas.microsoft.com/office/powerpoint/2010/main" val="324678438"/>
      </p:ext>
    </p:extLst>
  </p:cSld>
  <p:clrMapOvr>
    <a:masterClrMapping/>
  </p:clrMapOvr>
  <mc:AlternateContent xmlns:mc="http://schemas.openxmlformats.org/markup-compatibility/2006" xmlns:p14="http://schemas.microsoft.com/office/powerpoint/2010/main">
    <mc:Choice Requires="p14">
      <p:transition spd="slow" p14:dur="2000" advTm="5730"/>
    </mc:Choice>
    <mc:Fallback xmlns:mv="urn:schemas-microsoft-com:mac:vml" xmlns="">
      <mp:transition xmlns:mp="http://schemas.microsoft.com/office/mac/powerpoint/2008/main" spd="slow" advTm="573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mc:AlternateContent xmlns:mc="http://schemas.openxmlformats.org/markup-compatibility/2006" xmlns:a14="http://schemas.microsoft.com/office/drawing/2010/main">
        <mc:Choice Requires="a14">
          <p:sp>
            <p:nvSpPr>
              <p:cNvPr id="65" name="Rectangle 64"/>
              <p:cNvSpPr/>
              <p:nvPr/>
            </p:nvSpPr>
            <p:spPr>
              <a:xfrm>
                <a:off x="4830466" y="4744764"/>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65" name="Rectangle 64"/>
              <p:cNvSpPr>
                <a:spLocks noRot="1" noChangeAspect="1" noMove="1" noResize="1" noEditPoints="1" noAdjustHandles="1" noChangeArrowheads="1" noChangeShapeType="1" noTextEdit="1"/>
              </p:cNvSpPr>
              <p:nvPr/>
            </p:nvSpPr>
            <p:spPr>
              <a:xfrm>
                <a:off x="4830466" y="4744764"/>
                <a:ext cx="3501097" cy="669798"/>
              </a:xfrm>
              <a:prstGeom prst="rect">
                <a:avLst/>
              </a:prstGeom>
              <a:blipFill rotWithShape="0">
                <a:blip r:embed="rId3"/>
                <a:stretch>
                  <a:fillRect l="-1211" t="-5310" r="-865" b="-17699"/>
                </a:stretch>
              </a:blipFill>
              <a:ln>
                <a:solidFill>
                  <a:srgbClr val="0070C0"/>
                </a:solidFill>
              </a:ln>
            </p:spPr>
            <p:txBody>
              <a:bodyPr/>
              <a:lstStyle/>
              <a:p>
                <a:r>
                  <a:rPr lang="en-US">
                    <a:noFill/>
                  </a:rPr>
                  <a:t> </a:t>
                </a:r>
              </a:p>
            </p:txBody>
          </p:sp>
        </mc:Fallback>
      </mc:AlternateContent>
      <p:graphicFrame>
        <p:nvGraphicFramePr>
          <p:cNvPr id="155" name="Table 154"/>
          <p:cNvGraphicFramePr>
            <a:graphicFrameLocks noGrp="1"/>
          </p:cNvGraphicFramePr>
          <p:nvPr>
            <p:extLst>
              <p:ext uri="{D42A27DB-BD31-4B8C-83A1-F6EECF244321}">
                <p14:modId xmlns:p14="http://schemas.microsoft.com/office/powerpoint/2010/main" val="1822144632"/>
              </p:ext>
            </p:extLst>
          </p:nvPr>
        </p:nvGraphicFramePr>
        <p:xfrm>
          <a:off x="228541" y="4498003"/>
          <a:ext cx="4065163" cy="1163320"/>
        </p:xfrm>
        <a:graphic>
          <a:graphicData uri="http://schemas.openxmlformats.org/drawingml/2006/table">
            <a:tbl>
              <a:tblPr firstRow="1" bandRow="1">
                <a:tableStyleId>{5C22544A-7EE6-4342-B048-85BDC9FD1C3A}</a:tableStyleId>
              </a:tblPr>
              <a:tblGrid>
                <a:gridCol w="1467737"/>
                <a:gridCol w="2597426"/>
              </a:tblGrid>
              <a:tr h="370840">
                <a:tc>
                  <a:txBody>
                    <a:bodyPr/>
                    <a:lstStyle/>
                    <a:p>
                      <a:pPr algn="ctr"/>
                      <a:r>
                        <a:rPr lang="en-US" dirty="0" smtClean="0"/>
                        <a:t>Query</a:t>
                      </a:r>
                      <a:endParaRPr lang="en-US" dirty="0"/>
                    </a:p>
                  </a:txBody>
                  <a:tcPr/>
                </a:tc>
                <a:tc>
                  <a:txBody>
                    <a:bodyPr/>
                    <a:lstStyle/>
                    <a:p>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B050"/>
                          </a:solidFill>
                          <a:effectLst/>
                          <a:uLnTx/>
                          <a:uFillTx/>
                          <a:latin typeface="+mn-lt"/>
                          <a:ea typeface="+mn-ea"/>
                          <a:cs typeface="+mn-cs"/>
                        </a:rPr>
                        <a:t>         </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0" i="0" u="none" strike="noStrike" kern="1200" cap="none" spc="0" normalizeH="0" baseline="0" noProof="0" dirty="0" smtClean="0">
                          <a:ln>
                            <a:noFill/>
                          </a:ln>
                          <a:solidFill>
                            <a:prstClr val="black"/>
                          </a:solidFill>
                          <a:effectLst/>
                          <a:uLnTx/>
                          <a:uFillTx/>
                          <a:latin typeface="+mn-lt"/>
                          <a:ea typeface="+mn-ea"/>
                          <a:cs typeface="+mn-cs"/>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(4/16)</a:t>
                      </a:r>
                      <a:endParaRPr lang="en-US" sz="2000" b="1"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rgbClr val="00B050"/>
                          </a:solidFill>
                        </a:rPr>
                        <a:t>  </a:t>
                      </a:r>
                      <a:r>
                        <a:rPr lang="en-US" sz="2000" b="1" baseline="0" dirty="0" smtClean="0">
                          <a:solidFill>
                            <a:schemeClr val="tx1"/>
                          </a:solidFill>
                        </a:rPr>
                        <a:t>(3/16)</a:t>
                      </a:r>
                      <a:endParaRPr lang="en-US" sz="2000" b="1" dirty="0" smtClean="0">
                        <a:solidFill>
                          <a:schemeClr val="tx1"/>
                        </a:solidFill>
                      </a:endParaRPr>
                    </a:p>
                  </a:txBody>
                  <a:tcPr/>
                </a:tc>
              </a:tr>
            </a:tbl>
          </a:graphicData>
        </a:graphic>
      </p:graphicFrame>
      <p:sp>
        <p:nvSpPr>
          <p:cNvPr id="54" name="Date Placeholder 53"/>
          <p:cNvSpPr>
            <a:spLocks noGrp="1"/>
          </p:cNvSpPr>
          <p:nvPr>
            <p:ph type="dt" sz="half" idx="10"/>
          </p:nvPr>
        </p:nvSpPr>
        <p:spPr>
          <a:xfrm>
            <a:off x="6400800" y="6356350"/>
            <a:ext cx="2289048" cy="365760"/>
          </a:xfrm>
        </p:spPr>
        <p:txBody>
          <a:bodyPr/>
          <a:lstStyle/>
          <a:p>
            <a:fld id="{8146910E-A1DE-E84A-9FB6-857A8072E1CF}" type="datetime1">
              <a:rPr lang="en-US" smtClean="0"/>
              <a:t>8/8/16</a:t>
            </a:fld>
            <a:endParaRPr lang="en-US" dirty="0"/>
          </a:p>
        </p:txBody>
      </p:sp>
      <p:sp>
        <p:nvSpPr>
          <p:cNvPr id="55" name="Oval 54"/>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56" name="Oval 55"/>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57" name="Oval 56"/>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58" name="Oval 57"/>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59" name="Oval 58"/>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60" name="Oval 59"/>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61" name="Oval 60"/>
          <p:cNvSpPr/>
          <p:nvPr/>
        </p:nvSpPr>
        <p:spPr>
          <a:xfrm>
            <a:off x="335347"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solidFill>
                  <a:schemeClr val="bg1">
                    <a:lumMod val="85000"/>
                  </a:schemeClr>
                </a:solidFill>
              </a:rPr>
              <a:t>7</a:t>
            </a:r>
            <a:r>
              <a:rPr lang="en-US" baseline="-25000" dirty="0" smtClean="0">
                <a:solidFill>
                  <a:schemeClr val="bg1">
                    <a:lumMod val="85000"/>
                  </a:schemeClr>
                </a:solidFill>
              </a:rPr>
              <a:t>f</a:t>
            </a:r>
            <a:endParaRPr lang="en-US" baseline="-25000" dirty="0">
              <a:solidFill>
                <a:schemeClr val="bg1">
                  <a:lumMod val="85000"/>
                </a:schemeClr>
              </a:solidFill>
            </a:endParaRPr>
          </a:p>
        </p:txBody>
      </p:sp>
      <p:sp>
        <p:nvSpPr>
          <p:cNvPr id="62" name="Oval 61"/>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63" name="Oval 62"/>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sp>
        <p:nvSpPr>
          <p:cNvPr id="64" name="Oval 63"/>
          <p:cNvSpPr/>
          <p:nvPr/>
        </p:nvSpPr>
        <p:spPr>
          <a:xfrm>
            <a:off x="335347" y="291447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solidFill>
                  <a:schemeClr val="bg1">
                    <a:lumMod val="85000"/>
                  </a:schemeClr>
                </a:solidFill>
              </a:rPr>
              <a:t>8</a:t>
            </a:r>
            <a:r>
              <a:rPr lang="en-US" baseline="-25000" dirty="0" smtClean="0">
                <a:solidFill>
                  <a:schemeClr val="bg1">
                    <a:lumMod val="85000"/>
                  </a:schemeClr>
                </a:solidFill>
              </a:rPr>
              <a:t>f</a:t>
            </a:r>
            <a:endParaRPr lang="en-US" baseline="-25000" dirty="0">
              <a:solidFill>
                <a:schemeClr val="bg1">
                  <a:lumMod val="85000"/>
                </a:schemeClr>
              </a:solidFill>
            </a:endParaRPr>
          </a:p>
        </p:txBody>
      </p:sp>
      <p:cxnSp>
        <p:nvCxnSpPr>
          <p:cNvPr id="66" name="Straight Arrow Connector 65"/>
          <p:cNvCxnSpPr/>
          <p:nvPr/>
        </p:nvCxnSpPr>
        <p:spPr>
          <a:xfrm>
            <a:off x="649979" y="2147737"/>
            <a:ext cx="550304"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flipH="1">
            <a:off x="649979" y="2697585"/>
            <a:ext cx="550304"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49979" y="3232194"/>
            <a:ext cx="550304"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flipH="1">
            <a:off x="649979" y="1601800"/>
            <a:ext cx="550304"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sp>
        <p:nvSpPr>
          <p:cNvPr id="74" name="Oval 73"/>
          <p:cNvSpPr/>
          <p:nvPr/>
        </p:nvSpPr>
        <p:spPr>
          <a:xfrm>
            <a:off x="3576683"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7</a:t>
            </a:r>
            <a:r>
              <a:rPr lang="en-US" baseline="-25000" dirty="0" smtClean="0">
                <a:solidFill>
                  <a:schemeClr val="bg1">
                    <a:lumMod val="85000"/>
                  </a:schemeClr>
                </a:solidFill>
              </a:rPr>
              <a:t>g</a:t>
            </a:r>
            <a:endParaRPr lang="en-US" baseline="-25000" dirty="0">
              <a:solidFill>
                <a:schemeClr val="bg1">
                  <a:lumMod val="85000"/>
                </a:schemeClr>
              </a:solidFill>
            </a:endParaRPr>
          </a:p>
        </p:txBody>
      </p:sp>
      <p:sp>
        <p:nvSpPr>
          <p:cNvPr id="75" name="Oval 74"/>
          <p:cNvSpPr/>
          <p:nvPr/>
        </p:nvSpPr>
        <p:spPr>
          <a:xfrm>
            <a:off x="3576683" y="296019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8</a:t>
            </a:r>
            <a:r>
              <a:rPr lang="en-US" baseline="-25000" dirty="0" smtClean="0">
                <a:solidFill>
                  <a:schemeClr val="bg1">
                    <a:lumMod val="85000"/>
                  </a:schemeClr>
                </a:solidFill>
              </a:rPr>
              <a:t>g</a:t>
            </a:r>
            <a:endParaRPr lang="en-US" baseline="-25000" dirty="0">
              <a:solidFill>
                <a:schemeClr val="bg1">
                  <a:lumMod val="85000"/>
                </a:schemeClr>
              </a:solidFill>
            </a:endParaRPr>
          </a:p>
        </p:txBody>
      </p:sp>
      <p:cxnSp>
        <p:nvCxnSpPr>
          <p:cNvPr id="76" name="Straight Arrow Connector 75"/>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H="1">
            <a:off x="1460933" y="2147737"/>
            <a:ext cx="548782"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082838" y="1601800"/>
            <a:ext cx="547827"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1" name="Straight Arrow Connector 80"/>
          <p:cNvCxnSpPr/>
          <p:nvPr/>
        </p:nvCxnSpPr>
        <p:spPr>
          <a:xfrm flipH="1">
            <a:off x="3082838" y="2147737"/>
            <a:ext cx="547827"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2" name="Straight Arrow Connector 81"/>
          <p:cNvCxnSpPr/>
          <p:nvPr/>
        </p:nvCxnSpPr>
        <p:spPr>
          <a:xfrm>
            <a:off x="3082838" y="2697585"/>
            <a:ext cx="547827" cy="31712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flipH="1">
            <a:off x="3082838" y="3277914"/>
            <a:ext cx="547827" cy="27423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684980" y="1379708"/>
            <a:ext cx="552923"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85" name="TextBox 84"/>
          <p:cNvSpPr txBox="1"/>
          <p:nvPr/>
        </p:nvSpPr>
        <p:spPr>
          <a:xfrm>
            <a:off x="2252145" y="1367300"/>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86" name="TextBox 85"/>
          <p:cNvSpPr txBox="1"/>
          <p:nvPr/>
        </p:nvSpPr>
        <p:spPr>
          <a:xfrm>
            <a:off x="660720" y="2513519"/>
            <a:ext cx="405110"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87" name="TextBox 86"/>
          <p:cNvSpPr txBox="1"/>
          <p:nvPr/>
        </p:nvSpPr>
        <p:spPr>
          <a:xfrm>
            <a:off x="2252145" y="252875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88" name="TextBox 87"/>
          <p:cNvSpPr txBox="1"/>
          <p:nvPr/>
        </p:nvSpPr>
        <p:spPr>
          <a:xfrm>
            <a:off x="672694" y="2169695"/>
            <a:ext cx="362655"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89" name="TextBox 88"/>
          <p:cNvSpPr txBox="1"/>
          <p:nvPr/>
        </p:nvSpPr>
        <p:spPr>
          <a:xfrm>
            <a:off x="654814" y="3309581"/>
            <a:ext cx="417763"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0" name="TextBox 89"/>
          <p:cNvSpPr txBox="1"/>
          <p:nvPr/>
        </p:nvSpPr>
        <p:spPr>
          <a:xfrm>
            <a:off x="2252145" y="2138487"/>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91" name="TextBox 90"/>
          <p:cNvSpPr txBox="1"/>
          <p:nvPr/>
        </p:nvSpPr>
        <p:spPr>
          <a:xfrm>
            <a:off x="2252145" y="333881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92" name="TextBox 91"/>
          <p:cNvSpPr txBox="1"/>
          <p:nvPr/>
        </p:nvSpPr>
        <p:spPr>
          <a:xfrm>
            <a:off x="1662361" y="1367300"/>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93" name="TextBox 92"/>
          <p:cNvSpPr txBox="1"/>
          <p:nvPr/>
        </p:nvSpPr>
        <p:spPr>
          <a:xfrm>
            <a:off x="1698855" y="2532321"/>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94" name="TextBox 93"/>
          <p:cNvSpPr txBox="1"/>
          <p:nvPr/>
        </p:nvSpPr>
        <p:spPr>
          <a:xfrm>
            <a:off x="3340111" y="2561968"/>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5" name="TextBox 94"/>
          <p:cNvSpPr txBox="1"/>
          <p:nvPr/>
        </p:nvSpPr>
        <p:spPr>
          <a:xfrm>
            <a:off x="1671749" y="3317186"/>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96" name="TextBox 95"/>
          <p:cNvSpPr txBox="1"/>
          <p:nvPr/>
        </p:nvSpPr>
        <p:spPr>
          <a:xfrm>
            <a:off x="3339375" y="2208264"/>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7" name="TextBox 96"/>
          <p:cNvSpPr txBox="1"/>
          <p:nvPr/>
        </p:nvSpPr>
        <p:spPr>
          <a:xfrm>
            <a:off x="3327510" y="3362906"/>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2" name="TextBox 141"/>
          <p:cNvSpPr txBox="1"/>
          <p:nvPr/>
        </p:nvSpPr>
        <p:spPr>
          <a:xfrm>
            <a:off x="1698855" y="2137728"/>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43" name="TextBox 142"/>
          <p:cNvSpPr txBox="1"/>
          <p:nvPr/>
        </p:nvSpPr>
        <p:spPr>
          <a:xfrm>
            <a:off x="3357990" y="1367300"/>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52" name="Rectangle 51"/>
          <p:cNvSpPr/>
          <p:nvPr/>
        </p:nvSpPr>
        <p:spPr>
          <a:xfrm>
            <a:off x="4363039" y="1459220"/>
            <a:ext cx="4396648" cy="2600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5230" y="1566297"/>
            <a:ext cx="4211570" cy="2404451"/>
          </a:xfrm>
          <a:prstGeom prst="rect">
            <a:avLst/>
          </a:prstGeom>
        </p:spPr>
      </p:pic>
      <p:sp>
        <p:nvSpPr>
          <p:cNvPr id="2" name="Slide Number Placeholder 1"/>
          <p:cNvSpPr>
            <a:spLocks noGrp="1"/>
          </p:cNvSpPr>
          <p:nvPr>
            <p:ph type="sldNum" sz="quarter" idx="11"/>
          </p:nvPr>
        </p:nvSpPr>
        <p:spPr/>
        <p:txBody>
          <a:bodyPr/>
          <a:lstStyle/>
          <a:p>
            <a:fld id="{1F7DF5D7-FF41-4BF6-8958-28DFF1DB182D}" type="slidenum">
              <a:rPr lang="en-US" smtClean="0"/>
              <a:pPr/>
              <a:t>24</a:t>
            </a:fld>
            <a:endParaRPr lang="en-US" dirty="0"/>
          </a:p>
        </p:txBody>
      </p:sp>
    </p:spTree>
    <p:extLst>
      <p:ext uri="{BB962C8B-B14F-4D97-AF65-F5344CB8AC3E}">
        <p14:creationId xmlns:p14="http://schemas.microsoft.com/office/powerpoint/2010/main" val="1340345778"/>
      </p:ext>
    </p:extLst>
  </p:cSld>
  <p:clrMapOvr>
    <a:masterClrMapping/>
  </p:clrMapOvr>
  <mc:AlternateContent xmlns:mc="http://schemas.openxmlformats.org/markup-compatibility/2006" xmlns:p14="http://schemas.microsoft.com/office/powerpoint/2010/main">
    <mc:Choice Requires="p14">
      <p:transition spd="slow" p14:dur="2000" advTm="12118"/>
    </mc:Choice>
    <mc:Fallback xmlns:mv="urn:schemas-microsoft-com:mac:vml" xmlns="">
      <mp:transition xmlns:mp="http://schemas.microsoft.com/office/mac/powerpoint/2008/main" spd="slow" advTm="12118"/>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Encoding in </a:t>
            </a:r>
            <a:r>
              <a:rPr lang="en-US" dirty="0" err="1" smtClean="0"/>
              <a:t>MaxSAT</a:t>
            </a:r>
            <a:endParaRPr lang="en-US" dirty="0"/>
          </a:p>
        </p:txBody>
      </p:sp>
      <p:sp>
        <p:nvSpPr>
          <p:cNvPr id="15" name="Date Placeholder 14"/>
          <p:cNvSpPr>
            <a:spLocks noGrp="1"/>
          </p:cNvSpPr>
          <p:nvPr>
            <p:ph type="dt" sz="half" idx="10"/>
          </p:nvPr>
        </p:nvSpPr>
        <p:spPr>
          <a:xfrm>
            <a:off x="6400800" y="6356350"/>
            <a:ext cx="2289048" cy="365760"/>
          </a:xfrm>
        </p:spPr>
        <p:txBody>
          <a:bodyPr/>
          <a:lstStyle/>
          <a:p>
            <a:fld id="{F9E6B40D-6AEB-314A-9F16-AA713942ED47}" type="datetime1">
              <a:rPr lang="en-US" smtClean="0"/>
              <a:t>8/8/16</a:t>
            </a:fld>
            <a:endParaRPr lang="en-US" dirty="0"/>
          </a:p>
        </p:txBody>
      </p:sp>
      <p:grpSp>
        <p:nvGrpSpPr>
          <p:cNvPr id="3" name="Group 2"/>
          <p:cNvGrpSpPr/>
          <p:nvPr/>
        </p:nvGrpSpPr>
        <p:grpSpPr>
          <a:xfrm>
            <a:off x="4363039" y="1459220"/>
            <a:ext cx="4396648" cy="2600172"/>
            <a:chOff x="4363039" y="1392960"/>
            <a:chExt cx="4396648" cy="2600172"/>
          </a:xfrm>
        </p:grpSpPr>
        <p:sp>
          <p:nvSpPr>
            <p:cNvPr id="18" name="Rectangle 17"/>
            <p:cNvSpPr/>
            <p:nvPr/>
          </p:nvSpPr>
          <p:spPr>
            <a:xfrm>
              <a:off x="4363039" y="1392960"/>
              <a:ext cx="4396648" cy="2600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5230" y="1500037"/>
              <a:ext cx="4211570" cy="2404451"/>
            </a:xfrm>
            <a:prstGeom prst="rect">
              <a:avLst/>
            </a:prstGeom>
          </p:spPr>
        </p:pic>
      </p:grpSp>
      <mc:AlternateContent xmlns:mc="http://schemas.openxmlformats.org/markup-compatibility/2006" xmlns:a14="http://schemas.microsoft.com/office/drawing/2010/main">
        <mc:Choice Requires="a14">
          <p:sp>
            <p:nvSpPr>
              <p:cNvPr id="20" name="Rectangle 19"/>
              <p:cNvSpPr/>
              <p:nvPr/>
            </p:nvSpPr>
            <p:spPr>
              <a:xfrm>
                <a:off x="4830466" y="4744764"/>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20" name="Rectangle 19"/>
              <p:cNvSpPr>
                <a:spLocks noRot="1" noChangeAspect="1" noMove="1" noResize="1" noEditPoints="1" noAdjustHandles="1" noChangeArrowheads="1" noChangeShapeType="1" noTextEdit="1"/>
              </p:cNvSpPr>
              <p:nvPr/>
            </p:nvSpPr>
            <p:spPr>
              <a:xfrm>
                <a:off x="4830466" y="4744764"/>
                <a:ext cx="3501097" cy="669798"/>
              </a:xfrm>
              <a:prstGeom prst="rect">
                <a:avLst/>
              </a:prstGeom>
              <a:blipFill rotWithShape="0">
                <a:blip r:embed="rId5"/>
                <a:stretch>
                  <a:fillRect l="-1211" t="-5310" r="-865" b="-17699"/>
                </a:stretch>
              </a:blipFill>
              <a:ln>
                <a:solidFill>
                  <a:srgbClr val="0070C0"/>
                </a:solidFill>
              </a:ln>
            </p:spPr>
            <p:txBody>
              <a:bodyPr/>
              <a:lstStyle/>
              <a:p>
                <a:r>
                  <a:rPr lang="en-US">
                    <a:noFill/>
                  </a:rPr>
                  <a:t> </a:t>
                </a:r>
              </a:p>
            </p:txBody>
          </p:sp>
        </mc:Fallback>
      </mc:AlternateContent>
      <p:sp>
        <p:nvSpPr>
          <p:cNvPr id="2" name="Slide Number Placeholder 1"/>
          <p:cNvSpPr>
            <a:spLocks noGrp="1"/>
          </p:cNvSpPr>
          <p:nvPr>
            <p:ph type="sldNum" sz="quarter" idx="11"/>
          </p:nvPr>
        </p:nvSpPr>
        <p:spPr/>
        <p:txBody>
          <a:bodyPr/>
          <a:lstStyle/>
          <a:p>
            <a:fld id="{1F7DF5D7-FF41-4BF6-8958-28DFF1DB182D}" type="slidenum">
              <a:rPr lang="en-US" smtClean="0"/>
              <a:pPr/>
              <a:t>25</a:t>
            </a:fld>
            <a:endParaRPr lang="en-US" dirty="0"/>
          </a:p>
        </p:txBody>
      </p:sp>
    </p:spTree>
    <p:custDataLst>
      <p:tags r:id="rId1"/>
    </p:custDataLst>
    <p:extLst>
      <p:ext uri="{BB962C8B-B14F-4D97-AF65-F5344CB8AC3E}">
        <p14:creationId xmlns:p14="http://schemas.microsoft.com/office/powerpoint/2010/main" val="2037209748"/>
      </p:ext>
    </p:extLst>
  </p:cSld>
  <p:clrMapOvr>
    <a:masterClrMapping/>
  </p:clrMapOvr>
  <mc:AlternateContent xmlns:mc="http://schemas.openxmlformats.org/markup-compatibility/2006" xmlns:p14="http://schemas.microsoft.com/office/powerpoint/2010/main">
    <mc:Choice Requires="p14">
      <p:transition spd="slow" p14:dur="2000" advTm="145741"/>
    </mc:Choice>
    <mc:Fallback xmlns="">
      <p:transition spd="slow" advTm="1457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4.81481E-6 L -0.44809 0.00047 " pathEditMode="relative" rAng="0" ptsTypes="AA">
                                      <p:cBhvr>
                                        <p:cTn id="6" dur="2000" fill="hold"/>
                                        <p:tgtEl>
                                          <p:spTgt spid="3"/>
                                        </p:tgtEl>
                                        <p:attrNameLst>
                                          <p:attrName>ppt_x</p:attrName>
                                          <p:attrName>ppt_y</p:attrName>
                                        </p:attrNameLst>
                                      </p:cBhvr>
                                      <p:rCtr x="-22413" y="23"/>
                                    </p:animMotion>
                                  </p:childTnLst>
                                </p:cTn>
                              </p:par>
                              <p:par>
                                <p:cTn id="7" presetID="42" presetClass="path" presetSubtype="0" accel="50000" decel="50000" fill="hold" grpId="0" nodeType="withEffect">
                                  <p:stCondLst>
                                    <p:cond delay="0"/>
                                  </p:stCondLst>
                                  <p:childTnLst>
                                    <p:animMotion origin="layout" path="M 1.94444E-6 -7.40741E-7 L -0.45087 -0.00093 " pathEditMode="relative" rAng="0" ptsTypes="AA">
                                      <p:cBhvr>
                                        <p:cTn id="8" dur="2000" fill="hold"/>
                                        <p:tgtEl>
                                          <p:spTgt spid="20"/>
                                        </p:tgtEl>
                                        <p:attrNameLst>
                                          <p:attrName>ppt_x</p:attrName>
                                          <p:attrName>ppt_y</p:attrName>
                                        </p:attrNameLst>
                                      </p:cBhvr>
                                      <p:rCtr x="-2255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Encoding in </a:t>
            </a:r>
            <a:r>
              <a:rPr lang="en-US" dirty="0" err="1"/>
              <a:t>MaxSAT</a:t>
            </a:r>
            <a:endParaRPr lang="en-US" dirty="0"/>
          </a:p>
        </p:txBody>
      </p:sp>
      <p:sp>
        <p:nvSpPr>
          <p:cNvPr id="4" name="Date Placeholder 3"/>
          <p:cNvSpPr>
            <a:spLocks noGrp="1"/>
          </p:cNvSpPr>
          <p:nvPr>
            <p:ph type="dt" sz="half" idx="10"/>
          </p:nvPr>
        </p:nvSpPr>
        <p:spPr/>
        <p:txBody>
          <a:bodyPr/>
          <a:lstStyle/>
          <a:p>
            <a:fld id="{CFB67DBF-3F74-AA49-AD17-9627E1EC68CE}"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26</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800479" y="2330617"/>
                <a:ext cx="4102906" cy="1231106"/>
              </a:xfrm>
              <a:prstGeom prst="rect">
                <a:avLst/>
              </a:prstGeom>
              <a:noFill/>
              <a:ln>
                <a:solidFill>
                  <a:schemeClr val="tx1"/>
                </a:solidFill>
              </a:ln>
            </p:spPr>
            <p:txBody>
              <a:bodyPr wrap="square" rIns="0" rtlCol="0">
                <a:spAutoFit/>
              </a:bodyPr>
              <a:lstStyle/>
              <a:p>
                <a:r>
                  <a:rPr lang="en-US" sz="2000" b="1" dirty="0" smtClean="0"/>
                  <a:t>MaxSAT(</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𝝍</m:t>
                        </m:r>
                      </m:e>
                      <m:sub>
                        <m:r>
                          <a:rPr lang="en-US" sz="2000" b="1" i="1" smtClean="0">
                            <a:latin typeface="Cambria Math" panose="02040503050406030204" pitchFamily="18" charset="0"/>
                          </a:rPr>
                          <m:t>𝟎</m:t>
                        </m:r>
                      </m:sub>
                    </m:sSub>
                    <m:r>
                      <a:rPr lang="en-US" sz="2000" b="1" i="1" smtClean="0">
                        <a:latin typeface="Cambria Math" panose="02040503050406030204" pitchFamily="18" charset="0"/>
                      </a:rPr>
                      <m:t>,</m:t>
                    </m:r>
                    <m:d>
                      <m:dPr>
                        <m:ctrlPr>
                          <a:rPr lang="en-US" sz="2000" b="1" i="1" smtClean="0">
                            <a:latin typeface="Cambria Math" charset="0"/>
                          </a:rPr>
                        </m:ctrlPr>
                      </m:dPr>
                      <m:e>
                        <m:sSub>
                          <m:sSubPr>
                            <m:ctrlPr>
                              <a:rPr lang="en-US" sz="2000" b="1" i="1" smtClean="0">
                                <a:latin typeface="Cambria Math" charset="0"/>
                              </a:rPr>
                            </m:ctrlPr>
                          </m:sSubPr>
                          <m:e>
                            <m:r>
                              <a:rPr lang="en-US" sz="2000" b="1" i="1" smtClean="0">
                                <a:latin typeface="Cambria Math" panose="02040503050406030204" pitchFamily="18" charset="0"/>
                              </a:rPr>
                              <m:t>𝝍</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b>
                          <m:sSubPr>
                            <m:ctrlPr>
                              <a:rPr lang="en-US" sz="2000" b="1" i="1" smtClean="0">
                                <a:latin typeface="Cambria Math" charset="0"/>
                              </a:rPr>
                            </m:ctrlPr>
                          </m:sSubPr>
                          <m:e>
                            <m:r>
                              <a:rPr lang="en-US" sz="2000" b="1" i="1" smtClean="0">
                                <a:latin typeface="Cambria Math" panose="02040503050406030204" pitchFamily="18" charset="0"/>
                              </a:rPr>
                              <m:t>𝒘</m:t>
                            </m:r>
                          </m:e>
                          <m:sub>
                            <m:r>
                              <a:rPr lang="en-US" sz="2000" b="1" i="1" smtClean="0">
                                <a:latin typeface="Cambria Math" panose="02040503050406030204" pitchFamily="18" charset="0"/>
                              </a:rPr>
                              <m:t>𝟏</m:t>
                            </m:r>
                          </m:sub>
                        </m:sSub>
                      </m:e>
                    </m:d>
                    <m:r>
                      <a:rPr lang="en-US" sz="2000" b="1" i="1" smtClean="0">
                        <a:latin typeface="Cambria Math" panose="02040503050406030204" pitchFamily="18" charset="0"/>
                      </a:rPr>
                      <m:t>,…,(</m:t>
                    </m:r>
                    <m:sSub>
                      <m:sSubPr>
                        <m:ctrlPr>
                          <a:rPr lang="en-US" sz="2000" b="1" i="1" smtClean="0">
                            <a:latin typeface="Cambria Math" charset="0"/>
                          </a:rPr>
                        </m:ctrlPr>
                      </m:sSubPr>
                      <m:e>
                        <m:r>
                          <a:rPr lang="en-US" sz="2000" b="1" i="1" smtClean="0">
                            <a:latin typeface="Cambria Math" panose="02040503050406030204" pitchFamily="18" charset="0"/>
                          </a:rPr>
                          <m:t>𝝍</m:t>
                        </m:r>
                      </m:e>
                      <m:sub>
                        <m:r>
                          <a:rPr lang="en-US" sz="2000" b="1" i="1" smtClean="0">
                            <a:latin typeface="Cambria Math" panose="02040503050406030204" pitchFamily="18" charset="0"/>
                          </a:rPr>
                          <m:t>𝒏</m:t>
                        </m:r>
                      </m:sub>
                    </m:sSub>
                    <m:r>
                      <a:rPr lang="en-US" sz="2000" b="1" i="1" smtClean="0">
                        <a:latin typeface="Cambria Math" panose="02040503050406030204" pitchFamily="18" charset="0"/>
                      </a:rPr>
                      <m:t>,</m:t>
                    </m:r>
                    <m:sSub>
                      <m:sSubPr>
                        <m:ctrlPr>
                          <a:rPr lang="en-US" sz="2000" b="1" i="1" smtClean="0">
                            <a:latin typeface="Cambria Math" charset="0"/>
                          </a:rPr>
                        </m:ctrlPr>
                      </m:sSubPr>
                      <m:e>
                        <m:r>
                          <a:rPr lang="en-US" sz="2000" b="1" i="1" smtClean="0">
                            <a:latin typeface="Cambria Math" panose="02040503050406030204" pitchFamily="18" charset="0"/>
                          </a:rPr>
                          <m:t>𝒘</m:t>
                        </m:r>
                      </m:e>
                      <m:sub>
                        <m:r>
                          <a:rPr lang="en-US" sz="2000" b="1" i="1" smtClean="0">
                            <a:latin typeface="Cambria Math" panose="02040503050406030204" pitchFamily="18" charset="0"/>
                          </a:rPr>
                          <m:t>𝒏</m:t>
                        </m:r>
                      </m:sub>
                    </m:sSub>
                    <m:r>
                      <a:rPr lang="en-US" sz="2000" b="1" i="1" smtClean="0">
                        <a:latin typeface="Cambria Math" panose="02040503050406030204" pitchFamily="18" charset="0"/>
                      </a:rPr>
                      <m:t>)):</m:t>
                    </m:r>
                  </m:oMath>
                </a14:m>
                <a:endParaRPr lang="en-US" dirty="0" smtClean="0"/>
              </a:p>
              <a:p>
                <a:r>
                  <a:rPr lang="en-US" dirty="0" smtClean="0"/>
                  <a:t>Find	          </a:t>
                </a:r>
                <a14:m>
                  <m:oMath xmlns:m="http://schemas.openxmlformats.org/officeDocument/2006/math">
                    <m:r>
                      <m:rPr>
                        <m:sty m:val="p"/>
                      </m:rPr>
                      <a:rPr lang="en-US">
                        <a:latin typeface="Cambria Math" panose="02040503050406030204" pitchFamily="18" charset="0"/>
                      </a:rPr>
                      <m:t>s</m:t>
                    </m:r>
                    <m:r>
                      <m:rPr>
                        <m:sty m:val="p"/>
                      </m:rPr>
                      <a:rPr lang="en-US" b="0" i="0" smtClean="0">
                        <a:latin typeface="Cambria Math" panose="02040503050406030204" pitchFamily="18" charset="0"/>
                      </a:rPr>
                      <m:t>olution</m:t>
                    </m:r>
                    <m:r>
                      <a:rPr lang="en-US" b="0" i="0" smtClean="0">
                        <a:latin typeface="Cambria Math" panose="02040503050406030204" pitchFamily="18" charset="0"/>
                      </a:rPr>
                      <m:t> </m:t>
                    </m:r>
                    <m:r>
                      <a:rPr lang="en-US" b="0" i="1" smtClean="0">
                        <a:latin typeface="Cambria Math" panose="02040503050406030204" pitchFamily="18" charset="0"/>
                      </a:rPr>
                      <m:t>𝑆</m:t>
                    </m:r>
                  </m:oMath>
                </a14:m>
                <a:r>
                  <a:rPr lang="en-US" b="1" dirty="0" smtClean="0"/>
                  <a:t> </a:t>
                </a:r>
                <a:r>
                  <a:rPr lang="en-US" dirty="0" smtClean="0"/>
                  <a:t>that</a:t>
                </a:r>
              </a:p>
              <a:p>
                <a:r>
                  <a:rPr lang="en-US" dirty="0" smtClean="0"/>
                  <a:t>Maximize              </a:t>
                </a:r>
                <a14:m>
                  <m:oMath xmlns:m="http://schemas.openxmlformats.org/officeDocument/2006/math">
                    <m:d>
                      <m:dPr>
                        <m:begChr m:val="{"/>
                        <m:endChr m:val="|"/>
                        <m:ctrlPr>
                          <a:rPr lang="en-US" b="0" i="1" smtClean="0">
                            <a:latin typeface="Cambria Math" charset="0"/>
                          </a:rPr>
                        </m:ctrlPr>
                      </m:dPr>
                      <m:e>
                        <m:r>
                          <a:rPr lang="en-US" b="0" i="1" smtClean="0">
                            <a:latin typeface="Cambria Math" charset="0"/>
                          </a:rPr>
                          <m:t>𝑤</m:t>
                        </m:r>
                        <m:r>
                          <a:rPr lang="en-US" b="0" i="1" baseline="-25000" smtClean="0">
                            <a:latin typeface="Cambria Math" charset="0"/>
                          </a:rPr>
                          <m:t>𝑖</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𝑖</m:t>
                        </m:r>
                      </m:sub>
                    </m:sSub>
                    <m:r>
                      <a:rPr lang="en-US" b="0" i="1" smtClean="0">
                        <a:latin typeface="Cambria Math" panose="02040503050406030204" pitchFamily="18" charset="0"/>
                      </a:rPr>
                      <m:t>, 1≤</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b="0" dirty="0" smtClean="0"/>
              </a:p>
              <a:p>
                <a:r>
                  <a:rPr lang="en-US" dirty="0" smtClean="0"/>
                  <a:t>Subject to</a:t>
                </a:r>
                <a:r>
                  <a:rPr lang="en-US"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0</m:t>
                        </m:r>
                      </m:sub>
                    </m:sSub>
                  </m:oMath>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4800479" y="2330617"/>
                <a:ext cx="4102906" cy="1231106"/>
              </a:xfrm>
              <a:prstGeom prst="rect">
                <a:avLst/>
              </a:prstGeom>
              <a:blipFill rotWithShape="0">
                <a:blip r:embed="rId3"/>
                <a:stretch>
                  <a:fillRect l="-1331" t="-3431" r="-296" b="-35294"/>
                </a:stretch>
              </a:blipFill>
              <a:ln>
                <a:solidFill>
                  <a:schemeClr val="tx1"/>
                </a:solidFill>
              </a:ln>
            </p:spPr>
            <p:txBody>
              <a:bodyPr/>
              <a:lstStyle/>
              <a:p>
                <a:r>
                  <a:rPr lang="en-US">
                    <a:noFill/>
                  </a:rPr>
                  <a:t> </a:t>
                </a:r>
              </a:p>
            </p:txBody>
          </p:sp>
        </mc:Fallback>
      </mc:AlternateContent>
      <p:sp>
        <p:nvSpPr>
          <p:cNvPr id="7" name="Rectangle 6"/>
          <p:cNvSpPr/>
          <p:nvPr/>
        </p:nvSpPr>
        <p:spPr>
          <a:xfrm>
            <a:off x="5910457" y="2408529"/>
            <a:ext cx="352540" cy="2632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4946405" y="1604312"/>
            <a:ext cx="1654600" cy="429657"/>
          </a:xfrm>
          <a:prstGeom prst="wedgeRectCallout">
            <a:avLst>
              <a:gd name="adj1" fmla="val 20107"/>
              <a:gd name="adj2" fmla="val 139424"/>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solidFill>
                  <a:srgbClr val="00B050"/>
                </a:solidFill>
              </a:rPr>
              <a:t>Hard clauses</a:t>
            </a:r>
            <a:endParaRPr lang="en-US" sz="2000" b="1" dirty="0">
              <a:solidFill>
                <a:srgbClr val="00B050"/>
              </a:solidFill>
            </a:endParaRPr>
          </a:p>
        </p:txBody>
      </p:sp>
      <p:sp>
        <p:nvSpPr>
          <p:cNvPr id="9" name="Right Brace 8"/>
          <p:cNvSpPr/>
          <p:nvPr/>
        </p:nvSpPr>
        <p:spPr>
          <a:xfrm rot="16200000">
            <a:off x="7358751" y="1048880"/>
            <a:ext cx="362392" cy="2293705"/>
          </a:xfrm>
          <a:prstGeom prst="rightBrace">
            <a:avLst/>
          </a:prstGeom>
          <a:ln w="127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0" name="Rectangle 9"/>
          <p:cNvSpPr/>
          <p:nvPr/>
        </p:nvSpPr>
        <p:spPr>
          <a:xfrm>
            <a:off x="6817590" y="1604312"/>
            <a:ext cx="1466476" cy="429658"/>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solidFill>
                  <a:srgbClr val="00B0F0"/>
                </a:solidFill>
              </a:rPr>
              <a:t>Soft clauses</a:t>
            </a:r>
            <a:endParaRPr lang="en-US" sz="2000" b="1" dirty="0">
              <a:solidFill>
                <a:srgbClr val="00B0F0"/>
              </a:solidFill>
            </a:endParaRPr>
          </a:p>
        </p:txBody>
      </p:sp>
      <p:grpSp>
        <p:nvGrpSpPr>
          <p:cNvPr id="11" name="Group 10"/>
          <p:cNvGrpSpPr/>
          <p:nvPr/>
        </p:nvGrpSpPr>
        <p:grpSpPr>
          <a:xfrm>
            <a:off x="268141" y="1463040"/>
            <a:ext cx="4396648" cy="2600172"/>
            <a:chOff x="4363039" y="1392960"/>
            <a:chExt cx="4396648" cy="2600172"/>
          </a:xfrm>
        </p:grpSpPr>
        <p:sp>
          <p:nvSpPr>
            <p:cNvPr id="12" name="Rectangle 11"/>
            <p:cNvSpPr/>
            <p:nvPr/>
          </p:nvSpPr>
          <p:spPr>
            <a:xfrm>
              <a:off x="4363039" y="1392960"/>
              <a:ext cx="4396648" cy="2600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5230" y="1500037"/>
              <a:ext cx="4211570" cy="2404451"/>
            </a:xfrm>
            <a:prstGeom prst="rect">
              <a:avLst/>
            </a:prstGeom>
          </p:spPr>
        </p:pic>
      </p:grpSp>
      <mc:AlternateContent xmlns:mc="http://schemas.openxmlformats.org/markup-compatibility/2006" xmlns:a14="http://schemas.microsoft.com/office/drawing/2010/main">
        <mc:Choice Requires="a14">
          <p:sp>
            <p:nvSpPr>
              <p:cNvPr id="14" name="Rectangle 13"/>
              <p:cNvSpPr/>
              <p:nvPr/>
            </p:nvSpPr>
            <p:spPr>
              <a:xfrm>
                <a:off x="709064" y="4736592"/>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709064" y="4736592"/>
                <a:ext cx="3501097" cy="669798"/>
              </a:xfrm>
              <a:prstGeom prst="rect">
                <a:avLst/>
              </a:prstGeom>
              <a:blipFill rotWithShape="0">
                <a:blip r:embed="rId5"/>
                <a:stretch>
                  <a:fillRect l="-1211" t="-5310" r="-865" b="-16814"/>
                </a:stretch>
              </a:blipFill>
              <a:ln>
                <a:solidFill>
                  <a:srgbClr val="0070C0"/>
                </a:solidFill>
              </a:ln>
            </p:spPr>
            <p:txBody>
              <a:bodyPr/>
              <a:lstStyle/>
              <a:p>
                <a:r>
                  <a:rPr lang="en-US">
                    <a:noFill/>
                  </a:rPr>
                  <a:t> </a:t>
                </a:r>
              </a:p>
            </p:txBody>
          </p:sp>
        </mc:Fallback>
      </mc:AlternateContent>
      <p:sp>
        <p:nvSpPr>
          <p:cNvPr id="2" name="Rectangle 1"/>
          <p:cNvSpPr/>
          <p:nvPr/>
        </p:nvSpPr>
        <p:spPr>
          <a:xfrm>
            <a:off x="6268783" y="2887140"/>
            <a:ext cx="349776" cy="369332"/>
          </a:xfrm>
          <a:prstGeom prst="rect">
            <a:avLst/>
          </a:prstGeom>
        </p:spPr>
        <p:txBody>
          <a:bodyPr wrap="none">
            <a:spAutoFit/>
          </a:bodyPr>
          <a:lstStyle/>
          <a:p>
            <a:r>
              <a:rPr lang="en-US" dirty="0"/>
              <a:t>∑</a:t>
            </a:r>
          </a:p>
        </p:txBody>
      </p:sp>
    </p:spTree>
    <p:extLst>
      <p:ext uri="{BB962C8B-B14F-4D97-AF65-F5344CB8AC3E}">
        <p14:creationId xmlns:p14="http://schemas.microsoft.com/office/powerpoint/2010/main" val="101926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68141" y="1463040"/>
            <a:ext cx="4396648" cy="2600172"/>
            <a:chOff x="4363039" y="1392960"/>
            <a:chExt cx="4396648" cy="2600172"/>
          </a:xfrm>
        </p:grpSpPr>
        <p:sp>
          <p:nvSpPr>
            <p:cNvPr id="21" name="Rectangle 20"/>
            <p:cNvSpPr/>
            <p:nvPr/>
          </p:nvSpPr>
          <p:spPr>
            <a:xfrm>
              <a:off x="4363039" y="1392960"/>
              <a:ext cx="4396648" cy="2600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5230" y="1500037"/>
              <a:ext cx="4211570" cy="2404451"/>
            </a:xfrm>
            <a:prstGeom prst="rect">
              <a:avLst/>
            </a:prstGeom>
          </p:spPr>
        </p:pic>
      </p:grpSp>
      <p:sp>
        <p:nvSpPr>
          <p:cNvPr id="5" name="Title 4"/>
          <p:cNvSpPr>
            <a:spLocks noGrp="1"/>
          </p:cNvSpPr>
          <p:nvPr>
            <p:ph type="title"/>
          </p:nvPr>
        </p:nvSpPr>
        <p:spPr/>
        <p:txBody>
          <a:bodyPr/>
          <a:lstStyle/>
          <a:p>
            <a:r>
              <a:rPr lang="en-US" dirty="0" smtClean="0"/>
              <a:t>Encoding in </a:t>
            </a:r>
            <a:r>
              <a:rPr lang="en-US" dirty="0" err="1" smtClean="0"/>
              <a:t>MaxSAT</a:t>
            </a:r>
            <a:endParaRPr lang="en-US" dirty="0"/>
          </a:p>
        </p:txBody>
      </p:sp>
      <p:grpSp>
        <p:nvGrpSpPr>
          <p:cNvPr id="8" name="Group 7"/>
          <p:cNvGrpSpPr/>
          <p:nvPr/>
        </p:nvGrpSpPr>
        <p:grpSpPr>
          <a:xfrm>
            <a:off x="4750531" y="1465445"/>
            <a:ext cx="4077878" cy="2369880"/>
            <a:chOff x="4909555" y="1465445"/>
            <a:chExt cx="4077878" cy="2369880"/>
          </a:xfrm>
        </p:grpSpPr>
        <mc:AlternateContent xmlns:mc="http://schemas.openxmlformats.org/markup-compatibility/2006" xmlns:a14="http://schemas.microsoft.com/office/drawing/2010/main">
          <mc:Choice Requires="a14">
            <p:sp>
              <p:nvSpPr>
                <p:cNvPr id="57" name="TextBox 56"/>
                <p:cNvSpPr txBox="1"/>
                <p:nvPr/>
              </p:nvSpPr>
              <p:spPr>
                <a:xfrm>
                  <a:off x="5221357" y="1465445"/>
                  <a:ext cx="3766076" cy="2369880"/>
                </a:xfrm>
                <a:prstGeom prst="rect">
                  <a:avLst/>
                </a:prstGeom>
                <a:noFill/>
                <a:ln>
                  <a:solidFill>
                    <a:schemeClr val="tx1"/>
                  </a:solidFill>
                </a:ln>
              </p:spPr>
              <p:txBody>
                <a:bodyPr wrap="square" rIns="91440" rtlCol="0">
                  <a:spAutoFit/>
                </a:bodyPr>
                <a:lstStyle/>
                <a:p>
                  <a:r>
                    <a:rPr lang="en-US" sz="2000" b="1" dirty="0" smtClean="0">
                      <a:solidFill>
                        <a:srgbClr val="00B050"/>
                      </a:solidFill>
                    </a:rPr>
                    <a:t>Hard constraints:</a:t>
                  </a:r>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𝑝𝑎𝑡h</m:t>
                        </m:r>
                        <m:r>
                          <a:rPr lang="en-US" sz="1600" i="1" dirty="0">
                            <a:latin typeface="Cambria Math" panose="02040503050406030204" pitchFamily="18" charset="0"/>
                          </a:rPr>
                          <m:t>(1, 1</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r>
                          <a:rPr lang="en-US" sz="1600" b="0" i="1" dirty="0" smtClean="0">
                            <a:latin typeface="Cambria Math" panose="02040503050406030204" pitchFamily="18" charset="0"/>
                          </a:rPr>
                          <m:t>(1, </m:t>
                        </m:r>
                        <m:r>
                          <m:rPr>
                            <m:nor/>
                          </m:rPr>
                          <a:rPr lang="en-US" sz="1600" b="0" i="0" dirty="0" smtClean="0">
                            <a:latin typeface="Cambria Math" panose="02040503050406030204" pitchFamily="18" charset="0"/>
                          </a:rPr>
                          <m:t>1)</m:t>
                        </m:r>
                        <m:r>
                          <a:rPr lang="en-US" sz="1600" i="1" dirty="0">
                            <a:latin typeface="Cambria Math" panose="02040503050406030204" pitchFamily="18" charset="0"/>
                          </a:rPr>
                          <m:t>∨¬</m:t>
                        </m:r>
                        <m:r>
                          <a:rPr lang="en-US" sz="1600" b="0" i="1" dirty="0" smtClean="0">
                            <a:latin typeface="Cambria Math" panose="02040503050406030204" pitchFamily="18" charset="0"/>
                          </a:rPr>
                          <m:t>𝑎𝑏𝑠</m:t>
                        </m:r>
                        <m:r>
                          <a:rPr lang="en-US" sz="1600" i="1" dirty="0">
                            <a:latin typeface="Cambria Math" panose="02040503050406030204" pitchFamily="18" charset="0"/>
                          </a:rPr>
                          <m:t>(</m:t>
                        </m:r>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r>
                          <a:rPr lang="en-US" sz="1600" b="0" i="1" dirty="0" smtClean="0">
                            <a:latin typeface="Cambria Math" panose="02040503050406030204" pitchFamily="18" charset="0"/>
                          </a:rPr>
                          <m:t>)</m:t>
                        </m:r>
                        <m:r>
                          <m:rPr>
                            <m:nor/>
                          </m:rPr>
                          <a:rPr lang="en-US" sz="1600" b="0" i="0" dirty="0" smtClean="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𝑎</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3</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charset="0"/>
                              </a:rPr>
                              <m:t>𝑑</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i="1" dirty="0">
                                    <a:latin typeface="Cambria Math" charset="0"/>
                                  </a:rPr>
                                  <m:t>𝑑</m:t>
                                </m:r>
                              </m:e>
                              <m:sub>
                                <m:r>
                                  <a:rPr lang="en-US" sz="1600" i="1" dirty="0">
                                    <a:latin typeface="Cambria Math" panose="02040503050406030204" pitchFamily="18" charset="0"/>
                                  </a:rPr>
                                  <m:t>0</m:t>
                                </m:r>
                              </m:sub>
                            </m:sSub>
                          </m:e>
                        </m:d>
                        <m:r>
                          <m:rPr>
                            <m:nor/>
                          </m:rPr>
                          <a:rPr lang="en-US" sz="1600" dirty="0">
                            <a:latin typeface="Cambria Math" panose="02040503050406030204" pitchFamily="18" charset="0"/>
                          </a:rPr>
                          <m:t>)</m:t>
                        </m:r>
                        <m:r>
                          <a:rPr lang="en-US" sz="1600" b="0" i="1" dirty="0" smtClean="0">
                            <a:latin typeface="Cambria Math" charset="0"/>
                          </a:rPr>
                          <m:t>    </m:t>
                        </m:r>
                      </m:oMath>
                    </m:oMathPara>
                  </a14:m>
                  <a:endParaRPr lang="en-US" sz="1600" dirty="0"/>
                </a:p>
              </p:txBody>
            </p:sp>
          </mc:Choice>
          <mc:Fallback xmlns="">
            <p:sp>
              <p:nvSpPr>
                <p:cNvPr id="57" name="TextBox 56"/>
                <p:cNvSpPr txBox="1">
                  <a:spLocks noRot="1" noChangeAspect="1" noMove="1" noResize="1" noEditPoints="1" noAdjustHandles="1" noChangeArrowheads="1" noChangeShapeType="1" noTextEdit="1"/>
                </p:cNvSpPr>
                <p:nvPr/>
              </p:nvSpPr>
              <p:spPr>
                <a:xfrm>
                  <a:off x="5221357" y="1465445"/>
                  <a:ext cx="3766076" cy="2369880"/>
                </a:xfrm>
                <a:prstGeom prst="rect">
                  <a:avLst/>
                </a:prstGeom>
                <a:blipFill rotWithShape="0">
                  <a:blip r:embed="rId5"/>
                  <a:stretch>
                    <a:fillRect l="-1452" t="-1023" b="-15090"/>
                  </a:stretch>
                </a:blipFill>
                <a:ln>
                  <a:solidFill>
                    <a:schemeClr val="tx1"/>
                  </a:solidFill>
                </a:ln>
              </p:spPr>
              <p:txBody>
                <a:bodyPr/>
                <a:lstStyle/>
                <a:p>
                  <a:r>
                    <a:rPr lang="en-US">
                      <a:noFill/>
                    </a:rPr>
                    <a:t> </a:t>
                  </a:r>
                </a:p>
              </p:txBody>
            </p:sp>
          </mc:Fallback>
        </mc:AlternateContent>
        <p:sp>
          <p:nvSpPr>
            <p:cNvPr id="7" name="Right Arrow 6"/>
            <p:cNvSpPr/>
            <p:nvPr/>
          </p:nvSpPr>
          <p:spPr>
            <a:xfrm>
              <a:off x="4909555" y="2469992"/>
              <a:ext cx="245533" cy="337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4710778" y="4034790"/>
            <a:ext cx="4117631" cy="1877437"/>
            <a:chOff x="4710778" y="4034790"/>
            <a:chExt cx="4117631" cy="1877437"/>
          </a:xfrm>
        </p:grpSpPr>
        <mc:AlternateContent xmlns:mc="http://schemas.openxmlformats.org/markup-compatibility/2006" xmlns:a14="http://schemas.microsoft.com/office/drawing/2010/main">
          <mc:Choice Requires="a14">
            <p:sp>
              <p:nvSpPr>
                <p:cNvPr id="58" name="TextBox 57"/>
                <p:cNvSpPr txBox="1"/>
                <p:nvPr/>
              </p:nvSpPr>
              <p:spPr>
                <a:xfrm>
                  <a:off x="5062333" y="4034790"/>
                  <a:ext cx="3766076" cy="1877437"/>
                </a:xfrm>
                <a:prstGeom prst="rect">
                  <a:avLst/>
                </a:prstGeom>
                <a:noFill/>
                <a:ln>
                  <a:solidFill>
                    <a:schemeClr val="tx1"/>
                  </a:solidFill>
                </a:ln>
              </p:spPr>
              <p:txBody>
                <a:bodyPr wrap="square" rIns="91440" rtlCol="0">
                  <a:spAutoFit/>
                </a:bodyPr>
                <a:lstStyle/>
                <a:p>
                  <a:r>
                    <a:rPr lang="en-US" sz="2000" b="1" dirty="0" smtClean="0">
                      <a:solidFill>
                        <a:srgbClr val="00B0F0"/>
                      </a:solidFill>
                    </a:rPr>
                    <a:t>Soft constraints:</a:t>
                  </a:r>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𝑎𝑏𝑠</m:t>
                        </m:r>
                        <m:d>
                          <m:dPr>
                            <m:ctrlPr>
                              <a:rPr lang="en-US" sz="1600" b="0" i="1" dirty="0" smtClean="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e>
                        </m:d>
                        <m:r>
                          <a:rPr lang="en-US" sz="1600" b="0" i="1" dirty="0" smtClean="0">
                            <a:latin typeface="Cambria Math" panose="02040503050406030204" pitchFamily="18" charset="0"/>
                          </a:rPr>
                          <m:t> </m:t>
                        </m:r>
                        <m:r>
                          <a:rPr lang="en-US" sz="1600" b="1" i="0" dirty="0" smtClean="0">
                            <a:latin typeface="Cambria Math" panose="02040503050406030204" pitchFamily="18" charset="0"/>
                          </a:rPr>
                          <m:t>𝐰𝐞𝐢𝐠𝐡𝐭</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𝑐</m:t>
                                </m:r>
                              </m:e>
                              <m:sub>
                                <m:r>
                                  <a:rPr lang="en-US" sz="1600" b="0" i="1" dirty="0" smtClean="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𝑑</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b="0" i="1" dirty="0" smtClean="0">
                                <a:latin typeface="Cambria Math" panose="02040503050406030204" pitchFamily="18" charset="0"/>
                              </a:rPr>
                              <m:t>, </m:t>
                            </m:r>
                            <m:r>
                              <a:rPr lang="en-US" sz="1600" b="0" i="1" dirty="0" smtClean="0">
                                <a:latin typeface="Cambria Math" charset="0"/>
                              </a:rPr>
                              <m:t>3</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i="0" dirty="0" smtClean="0">
                            <a:latin typeface="Cambria Math" panose="02040503050406030204" pitchFamily="18" charset="0"/>
                          </a:rPr>
                          <m:t>𝟓</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i="1" dirty="0">
                                <a:latin typeface="Cambria Math" panose="02040503050406030204" pitchFamily="18" charset="0"/>
                              </a:rPr>
                              <m:t>, </m:t>
                            </m:r>
                            <m:r>
                              <a:rPr lang="en-US" sz="1600" b="0" i="1" dirty="0" smtClean="0">
                                <a:latin typeface="Cambria Math" charset="0"/>
                              </a:rPr>
                              <m:t>6</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𝟓</m:t>
                        </m:r>
                        <m:r>
                          <a:rPr lang="en-US" sz="1600" i="1" dirty="0">
                            <a:latin typeface="Cambria Math" panose="02040503050406030204" pitchFamily="18" charset="0"/>
                          </a:rPr>
                          <m:t>)</m:t>
                        </m:r>
                        <m:r>
                          <a:rPr lang="en-US" sz="1600" i="1" dirty="0" smtClean="0">
                            <a:solidFill>
                              <a:schemeClr val="bg1"/>
                            </a:solidFill>
                            <a:latin typeface="Cambria Math" panose="02040503050406030204" pitchFamily="18" charset="0"/>
                          </a:rPr>
                          <m:t>∧</m:t>
                        </m:r>
                      </m:oMath>
                    </m:oMathPara>
                  </a14:m>
                  <a:endParaRPr lang="en-US" sz="16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062333" y="4034790"/>
                  <a:ext cx="3766076" cy="1877437"/>
                </a:xfrm>
                <a:prstGeom prst="rect">
                  <a:avLst/>
                </a:prstGeom>
                <a:blipFill rotWithShape="0">
                  <a:blip r:embed="rId6"/>
                  <a:stretch>
                    <a:fillRect l="-1452" t="-1613" b="-19032"/>
                  </a:stretch>
                </a:blipFill>
                <a:ln>
                  <a:solidFill>
                    <a:schemeClr val="tx1"/>
                  </a:solidFill>
                </a:ln>
              </p:spPr>
              <p:txBody>
                <a:bodyPr/>
                <a:lstStyle/>
                <a:p>
                  <a:r>
                    <a:rPr lang="en-US">
                      <a:noFill/>
                    </a:rPr>
                    <a:t> </a:t>
                  </a:r>
                </a:p>
              </p:txBody>
            </p:sp>
          </mc:Fallback>
        </mc:AlternateContent>
        <p:sp>
          <p:nvSpPr>
            <p:cNvPr id="60" name="Right Arrow 59"/>
            <p:cNvSpPr/>
            <p:nvPr/>
          </p:nvSpPr>
          <p:spPr>
            <a:xfrm>
              <a:off x="4710778" y="4894712"/>
              <a:ext cx="245533" cy="337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Date Placeholder 14"/>
          <p:cNvSpPr>
            <a:spLocks noGrp="1"/>
          </p:cNvSpPr>
          <p:nvPr>
            <p:ph type="dt" sz="half" idx="10"/>
          </p:nvPr>
        </p:nvSpPr>
        <p:spPr>
          <a:xfrm>
            <a:off x="6400800" y="6356350"/>
            <a:ext cx="2289048" cy="365760"/>
          </a:xfrm>
        </p:spPr>
        <p:txBody>
          <a:bodyPr/>
          <a:lstStyle/>
          <a:p>
            <a:fld id="{81AA088D-170C-9E46-BF7E-094ABC741A9C}" type="datetime1">
              <a:rPr lang="en-US" smtClean="0"/>
              <a:t>8/8/16</a:t>
            </a:fld>
            <a:endParaRPr lang="en-US" dirty="0"/>
          </a:p>
        </p:txBody>
      </p:sp>
      <mc:AlternateContent xmlns:mc="http://schemas.openxmlformats.org/markup-compatibility/2006" xmlns:a14="http://schemas.microsoft.com/office/drawing/2010/main">
        <mc:Choice Requires="a14">
          <p:sp>
            <p:nvSpPr>
              <p:cNvPr id="23" name="Rectangle 22"/>
              <p:cNvSpPr/>
              <p:nvPr/>
            </p:nvSpPr>
            <p:spPr>
              <a:xfrm>
                <a:off x="709064" y="4736592"/>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23" name="Rectangle 22"/>
              <p:cNvSpPr>
                <a:spLocks noRot="1" noChangeAspect="1" noMove="1" noResize="1" noEditPoints="1" noAdjustHandles="1" noChangeArrowheads="1" noChangeShapeType="1" noTextEdit="1"/>
              </p:cNvSpPr>
              <p:nvPr/>
            </p:nvSpPr>
            <p:spPr>
              <a:xfrm>
                <a:off x="709064" y="4736592"/>
                <a:ext cx="3501097" cy="669798"/>
              </a:xfrm>
              <a:prstGeom prst="rect">
                <a:avLst/>
              </a:prstGeom>
              <a:blipFill rotWithShape="0">
                <a:blip r:embed="rId7"/>
                <a:stretch>
                  <a:fillRect l="-1211" t="-5310" r="-865" b="-16814"/>
                </a:stretch>
              </a:blipFill>
              <a:ln>
                <a:solidFill>
                  <a:srgbClr val="0070C0"/>
                </a:solidFill>
              </a:ln>
            </p:spPr>
            <p:txBody>
              <a:bodyPr/>
              <a:lstStyle/>
              <a:p>
                <a:r>
                  <a:rPr lang="en-US">
                    <a:noFill/>
                  </a:rPr>
                  <a:t> </a:t>
                </a:r>
              </a:p>
            </p:txBody>
          </p:sp>
        </mc:Fallback>
      </mc:AlternateContent>
      <p:sp>
        <p:nvSpPr>
          <p:cNvPr id="9" name="Rectangular Callout 8"/>
          <p:cNvSpPr/>
          <p:nvPr/>
        </p:nvSpPr>
        <p:spPr>
          <a:xfrm>
            <a:off x="1961025" y="1219615"/>
            <a:ext cx="2542839" cy="744709"/>
          </a:xfrm>
          <a:prstGeom prst="wedgeRectCallout">
            <a:avLst>
              <a:gd name="adj1" fmla="val 74867"/>
              <a:gd name="adj2" fmla="val 108214"/>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rPr>
              <a:t>Avoid all the counterexamples</a:t>
            </a:r>
            <a:endParaRPr lang="en-US" sz="2400" b="1" dirty="0">
              <a:solidFill>
                <a:srgbClr val="7030A0"/>
              </a:solidFill>
            </a:endParaRPr>
          </a:p>
        </p:txBody>
      </p:sp>
      <p:sp>
        <p:nvSpPr>
          <p:cNvPr id="16" name="Rectangular Callout 15"/>
          <p:cNvSpPr/>
          <p:nvPr/>
        </p:nvSpPr>
        <p:spPr>
          <a:xfrm>
            <a:off x="1961024" y="3412052"/>
            <a:ext cx="2542839" cy="744709"/>
          </a:xfrm>
          <a:prstGeom prst="wedgeRectCallout">
            <a:avLst>
              <a:gd name="adj1" fmla="val 74867"/>
              <a:gd name="adj2" fmla="val 108214"/>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rPr>
              <a:t>Minimize the abstraction cost</a:t>
            </a:r>
            <a:endParaRPr lang="en-US" sz="2400" b="1" dirty="0">
              <a:solidFill>
                <a:srgbClr val="7030A0"/>
              </a:solidFill>
            </a:endParaRPr>
          </a:p>
        </p:txBody>
      </p:sp>
      <p:sp>
        <p:nvSpPr>
          <p:cNvPr id="2" name="Slide Number Placeholder 1"/>
          <p:cNvSpPr>
            <a:spLocks noGrp="1"/>
          </p:cNvSpPr>
          <p:nvPr>
            <p:ph type="sldNum" sz="quarter" idx="11"/>
          </p:nvPr>
        </p:nvSpPr>
        <p:spPr/>
        <p:txBody>
          <a:bodyPr/>
          <a:lstStyle/>
          <a:p>
            <a:fld id="{1F7DF5D7-FF41-4BF6-8958-28DFF1DB182D}" type="slidenum">
              <a:rPr lang="en-US" smtClean="0"/>
              <a:pPr/>
              <a:t>27</a:t>
            </a:fld>
            <a:endParaRPr lang="en-US" dirty="0"/>
          </a:p>
        </p:txBody>
      </p:sp>
    </p:spTree>
    <p:custDataLst>
      <p:tags r:id="rId1"/>
    </p:custDataLst>
    <p:extLst>
      <p:ext uri="{BB962C8B-B14F-4D97-AF65-F5344CB8AC3E}">
        <p14:creationId xmlns:p14="http://schemas.microsoft.com/office/powerpoint/2010/main" val="330433932"/>
      </p:ext>
    </p:extLst>
  </p:cSld>
  <p:clrMapOvr>
    <a:masterClrMapping/>
  </p:clrMapOvr>
  <mc:AlternateContent xmlns:mc="http://schemas.openxmlformats.org/markup-compatibility/2006" xmlns:p14="http://schemas.microsoft.com/office/powerpoint/2010/main">
    <mc:Choice Requires="p14">
      <p:transition spd="slow" p14:dur="2000" advTm="145741"/>
    </mc:Choice>
    <mc:Fallback xmlns:mv="urn:schemas-microsoft-com:mac:vml" xmlns="">
      <mp:transition xmlns:mp="http://schemas.microsoft.com/office/mac/powerpoint/2008/main" spd="slow" advTm="1457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1" nodeType="clickEffect">
                                  <p:stCondLst>
                                    <p:cond delay="0"/>
                                  </p:stCondLst>
                                  <p:childTnLst>
                                    <p:animEffect transition="out" filter="dissolv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9" presetClass="exit" presetSubtype="0" fill="hold" grpId="1" nodeType="withEffect">
                                  <p:stCondLst>
                                    <p:cond delay="0"/>
                                  </p:stCondLst>
                                  <p:childTnLst>
                                    <p:animEffect transition="out" filter="dissolv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6" grpId="0" animBg="1"/>
      <p:bldP spid="1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Encoding in </a:t>
            </a:r>
            <a:r>
              <a:rPr lang="en-US" dirty="0" err="1" smtClean="0"/>
              <a:t>MaxSAT</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369219" y="1465445"/>
                <a:ext cx="4382588" cy="1877437"/>
              </a:xfrm>
              <a:prstGeom prst="rect">
                <a:avLst/>
              </a:prstGeom>
              <a:noFill/>
              <a:ln>
                <a:solidFill>
                  <a:schemeClr val="tx1"/>
                </a:solidFill>
              </a:ln>
            </p:spPr>
            <p:txBody>
              <a:bodyPr wrap="square" rIns="91440" rtlCol="0">
                <a:spAutoFit/>
              </a:bodyPr>
              <a:lstStyle/>
              <a:p>
                <a:r>
                  <a:rPr lang="en-US" sz="2000" b="1" dirty="0" smtClean="0"/>
                  <a:t>Solution:</a:t>
                </a:r>
              </a:p>
              <a:p>
                <a14:m>
                  <m:oMath xmlns:m="http://schemas.openxmlformats.org/officeDocument/2006/math">
                    <m:r>
                      <a:rPr lang="en-US" sz="1600" b="0" i="1" smtClean="0">
                        <a:latin typeface="Cambria Math" panose="02040503050406030204" pitchFamily="18" charset="0"/>
                      </a:rPr>
                      <m:t>    </m:t>
                    </m:r>
                    <m:r>
                      <a:rPr lang="en-US" sz="1600" b="0" i="1" smtClean="0">
                        <a:latin typeface="Cambria Math" charset="0"/>
                      </a:rPr>
                      <m:t>       </m:t>
                    </m:r>
                    <m:r>
                      <a:rPr lang="en-US" sz="1600" b="0" i="1" smtClean="0">
                        <a:latin typeface="Cambria Math" panose="02040503050406030204" pitchFamily="18" charset="0"/>
                      </a:rPr>
                      <m:t>𝑝𝑎𝑡h</m:t>
                    </m:r>
                    <m:d>
                      <m:dPr>
                        <m:ctrlPr>
                          <a:rPr lang="en-US" sz="1600" b="0" i="1" smtClean="0">
                            <a:latin typeface="Cambria Math" charset="0"/>
                          </a:rPr>
                        </m:ctrlPr>
                      </m:dPr>
                      <m:e>
                        <m:r>
                          <a:rPr lang="en-US" sz="1600" b="0" i="1" smtClean="0">
                            <a:latin typeface="Cambria Math" charset="0"/>
                          </a:rPr>
                          <m:t>1</m:t>
                        </m:r>
                        <m:r>
                          <a:rPr lang="en-US" sz="1600" b="0" i="1" smtClean="0">
                            <a:latin typeface="Cambria Math" panose="02040503050406030204" pitchFamily="18" charset="0"/>
                          </a:rPr>
                          <m:t>, </m:t>
                        </m:r>
                        <m:r>
                          <a:rPr lang="en-US" sz="1600" b="0" i="1" smtClean="0">
                            <a:latin typeface="Cambria Math" charset="0"/>
                          </a:rPr>
                          <m:t>1</m:t>
                        </m:r>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true</m:t>
                    </m:r>
                    <m:r>
                      <a:rPr lang="en-US" sz="1600" b="0" i="0" smtClean="0">
                        <a:latin typeface="Cambria Math" panose="02040503050406030204" pitchFamily="18" charset="0"/>
                      </a:rPr>
                      <m:t>,</m:t>
                    </m:r>
                  </m:oMath>
                </a14:m>
                <a:r>
                  <a:rPr lang="en-US" sz="1600" b="0" i="1" dirty="0" smtClean="0">
                    <a:latin typeface="Cambria Math" panose="02040503050406030204" pitchFamily="18" charset="0"/>
                  </a:rPr>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2</m:t>
                        </m:r>
                      </m:e>
                    </m:d>
                    <m:r>
                      <a:rPr lang="en-US" sz="1600" i="1">
                        <a:latin typeface="Cambria Math" panose="02040503050406030204" pitchFamily="18" charset="0"/>
                      </a:rPr>
                      <m:t>=</m:t>
                    </m:r>
                    <m:r>
                      <m:rPr>
                        <m:sty m:val="p"/>
                      </m:rPr>
                      <a:rPr lang="en-US" sz="1600">
                        <a:latin typeface="Cambria Math" panose="02040503050406030204" pitchFamily="18" charset="0"/>
                      </a:rPr>
                      <m:t>false</m:t>
                    </m:r>
                    <m:r>
                      <a:rPr lang="en-US" sz="1600" b="0" i="0" smtClean="0">
                        <a:latin typeface="Cambria Math" panose="02040503050406030204" pitchFamily="18" charset="0"/>
                      </a:rPr>
                      <m:t>,</m:t>
                    </m:r>
                  </m:oMath>
                </a14:m>
                <a:endParaRPr lang="en-US" sz="1600" b="0" i="1" dirty="0" smtClean="0">
                  <a:latin typeface="Cambria Math" panose="02040503050406030204" pitchFamily="18" charset="0"/>
                </a:endParaRPr>
              </a:p>
              <a:p>
                <a14:m>
                  <m:oMath xmlns:m="http://schemas.openxmlformats.org/officeDocument/2006/math">
                    <m:r>
                      <a:rPr lang="en-US" sz="1600" i="1">
                        <a:latin typeface="Cambria Math" panose="02040503050406030204" pitchFamily="18" charset="0"/>
                      </a:rPr>
                      <m:t> </m:t>
                    </m:r>
                    <m:r>
                      <a:rPr lang="en-US" sz="1600" b="0" i="1" smtClean="0">
                        <a:latin typeface="Cambria Math" panose="02040503050406030204" pitchFamily="18" charset="0"/>
                      </a:rPr>
                      <m:t>  </m:t>
                    </m:r>
                    <m:r>
                      <a:rPr lang="en-US" sz="1600" b="0" i="1" smtClean="0">
                        <a:latin typeface="Cambria Math" charset="0"/>
                      </a:rPr>
                      <m:t>    </m:t>
                    </m:r>
                    <m:r>
                      <a:rPr lang="en-US" sz="1600" b="0" i="1" smtClean="0">
                        <a:latin typeface="Cambria Math" panose="02040503050406030204" pitchFamily="18" charset="0"/>
                      </a:rPr>
                      <m:t> </m:t>
                    </m:r>
                    <m:r>
                      <a:rPr lang="en-US" sz="1600" b="0" i="1" smtClean="0">
                        <a:latin typeface="Cambria Math" charset="0"/>
                      </a:rPr>
                      <m:t>   </m:t>
                    </m:r>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3</m:t>
                        </m:r>
                      </m:e>
                    </m:d>
                    <m:r>
                      <a:rPr lang="en-US" sz="1600" i="1">
                        <a:latin typeface="Cambria Math" panose="02040503050406030204" pitchFamily="18" charset="0"/>
                      </a:rPr>
                      <m:t>=</m:t>
                    </m:r>
                    <m:r>
                      <m:rPr>
                        <m:sty m:val="p"/>
                      </m:rPr>
                      <a:rPr lang="en-US" sz="1600" b="0" i="0" smtClean="0">
                        <a:latin typeface="Cambria Math" panose="02040503050406030204" pitchFamily="18" charset="0"/>
                      </a:rPr>
                      <m:t>false</m:t>
                    </m:r>
                    <m:r>
                      <a:rPr lang="en-US" sz="1600">
                        <a:latin typeface="Cambria Math" panose="02040503050406030204" pitchFamily="18" charset="0"/>
                      </a:rPr>
                      <m:t>,</m:t>
                    </m:r>
                  </m:oMath>
                </a14:m>
                <a:r>
                  <a:rPr lang="en-US" sz="1600" i="1" dirty="0">
                    <a:latin typeface="Cambria Math" panose="02040503050406030204" pitchFamily="18" charset="0"/>
                  </a:rPr>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5</m:t>
                        </m:r>
                      </m:e>
                    </m:d>
                    <m:r>
                      <a:rPr lang="en-US" sz="1600" i="1">
                        <a:latin typeface="Cambria Math" panose="02040503050406030204" pitchFamily="18" charset="0"/>
                      </a:rPr>
                      <m:t>=</m:t>
                    </m:r>
                    <m:r>
                      <m:rPr>
                        <m:sty m:val="p"/>
                      </m:rPr>
                      <a:rPr lang="en-US" sz="1600">
                        <a:latin typeface="Cambria Math" panose="02040503050406030204" pitchFamily="18" charset="0"/>
                      </a:rPr>
                      <m:t>false</m:t>
                    </m:r>
                    <m:r>
                      <a:rPr lang="en-US" sz="1600">
                        <a:latin typeface="Cambria Math" panose="02040503050406030204" pitchFamily="18" charset="0"/>
                      </a:rPr>
                      <m:t>,</m:t>
                    </m:r>
                  </m:oMath>
                </a14:m>
                <a:endParaRPr lang="en-US" sz="1600" b="0" i="1" dirty="0" smtClean="0">
                  <a:latin typeface="Cambria Math" panose="02040503050406030204" pitchFamily="18" charset="0"/>
                </a:endParaRPr>
              </a:p>
              <a:p>
                <a14:m>
                  <m:oMath xmlns:m="http://schemas.openxmlformats.org/officeDocument/2006/math">
                    <m:r>
                      <a:rPr lang="en-US" sz="1600" b="0" i="1" smtClean="0">
                        <a:latin typeface="Cambria Math" charset="0"/>
                      </a:rPr>
                      <m:t>    </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charset="0"/>
                      </a:rPr>
                      <m:t>   </m:t>
                    </m:r>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6</m:t>
                        </m:r>
                      </m:e>
                    </m:d>
                    <m:r>
                      <a:rPr lang="en-US" sz="1600" i="1">
                        <a:latin typeface="Cambria Math" panose="02040503050406030204" pitchFamily="18" charset="0"/>
                      </a:rPr>
                      <m:t>=</m:t>
                    </m:r>
                    <m:r>
                      <m:rPr>
                        <m:sty m:val="p"/>
                      </m:rPr>
                      <a:rPr lang="en-US" sz="1600" b="0" i="0" smtClean="0">
                        <a:latin typeface="Cambria Math" panose="02040503050406030204" pitchFamily="18" charset="0"/>
                      </a:rPr>
                      <m:t>false</m:t>
                    </m:r>
                    <m:r>
                      <a:rPr lang="en-US" sz="1600">
                        <a:latin typeface="Cambria Math" panose="02040503050406030204" pitchFamily="18" charset="0"/>
                      </a:rPr>
                      <m:t>,</m:t>
                    </m:r>
                  </m:oMath>
                </a14:m>
                <a:r>
                  <a:rPr lang="en-US" sz="1600" i="1" dirty="0">
                    <a:latin typeface="Cambria Math" panose="02040503050406030204" pitchFamily="18" charset="0"/>
                  </a:rPr>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7</m:t>
                        </m:r>
                      </m:e>
                    </m:d>
                    <m:r>
                      <a:rPr lang="en-US" sz="1600" i="1">
                        <a:latin typeface="Cambria Math" panose="02040503050406030204" pitchFamily="18" charset="0"/>
                      </a:rPr>
                      <m:t>=</m:t>
                    </m:r>
                    <m:r>
                      <m:rPr>
                        <m:sty m:val="p"/>
                      </m:rPr>
                      <a:rPr lang="en-US" sz="1600">
                        <a:latin typeface="Cambria Math" panose="02040503050406030204" pitchFamily="18" charset="0"/>
                      </a:rPr>
                      <m:t>false</m:t>
                    </m:r>
                    <m:r>
                      <a:rPr lang="en-US" sz="1600">
                        <a:latin typeface="Cambria Math" panose="02040503050406030204" pitchFamily="18" charset="0"/>
                      </a:rPr>
                      <m:t>,</m:t>
                    </m:r>
                  </m:oMath>
                </a14:m>
                <a:endParaRPr lang="en-US" sz="1600" i="1" dirty="0">
                  <a:latin typeface="Cambria Math" panose="02040503050406030204" pitchFamily="18" charset="0"/>
                </a:endParaRPr>
              </a:p>
              <a:p>
                <a:r>
                  <a:rPr lang="en-US" sz="1600" dirty="0" smtClean="0"/>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8</m:t>
                        </m:r>
                      </m:e>
                    </m:d>
                    <m:r>
                      <a:rPr lang="en-US" sz="1600" i="1">
                        <a:latin typeface="Cambria Math" panose="02040503050406030204" pitchFamily="18" charset="0"/>
                      </a:rPr>
                      <m:t>=</m:t>
                    </m:r>
                    <m:r>
                      <m:rPr>
                        <m:sty m:val="p"/>
                      </m:rPr>
                      <a:rPr lang="en-US" sz="1600" b="0" i="0" smtClean="0">
                        <a:latin typeface="Cambria Math" panose="02040503050406030204" pitchFamily="18" charset="0"/>
                      </a:rPr>
                      <m:t>false</m:t>
                    </m:r>
                    <m:r>
                      <a:rPr lang="en-US" sz="1600" b="0" i="1" smtClean="0">
                        <a:latin typeface="Cambria Math" panose="02040503050406030204" pitchFamily="18" charset="0"/>
                      </a:rPr>
                      <m:t>,</m:t>
                    </m:r>
                    <m:r>
                      <a:rPr lang="en-US" sz="1600" i="1" smtClean="0">
                        <a:solidFill>
                          <a:schemeClr val="bg1"/>
                        </a:solidFill>
                        <a:latin typeface="Cambria Math" panose="02040503050406030204" pitchFamily="18" charset="0"/>
                      </a:rPr>
                      <m:t> </m:t>
                    </m:r>
                    <m:r>
                      <a:rPr lang="en-US" sz="1600" i="1" smtClean="0">
                        <a:solidFill>
                          <a:schemeClr val="bg1"/>
                        </a:solidFill>
                        <a:latin typeface="Cambria Math" panose="02040503050406030204" pitchFamily="18" charset="0"/>
                      </a:rPr>
                      <m:t>𝑝</m:t>
                    </m:r>
                    <m:r>
                      <a:rPr lang="en-US" sz="1600" b="0" i="1" smtClean="0">
                        <a:solidFill>
                          <a:schemeClr val="bg1"/>
                        </a:solidFill>
                        <a:latin typeface="Cambria Math" panose="02040503050406030204" pitchFamily="18" charset="0"/>
                      </a:rPr>
                      <m:t>,</m:t>
                    </m:r>
                    <m:r>
                      <a:rPr lang="en-US" sz="1600" i="1" smtClean="0">
                        <a:solidFill>
                          <a:schemeClr val="bg1"/>
                        </a:solidFill>
                        <a:latin typeface="Cambria Math" panose="02040503050406030204" pitchFamily="18" charset="0"/>
                      </a:rPr>
                      <m:t>𝑎𝑡h</m:t>
                    </m:r>
                    <m:d>
                      <m:dPr>
                        <m:ctrlPr>
                          <a:rPr lang="en-US" sz="1600" i="1">
                            <a:solidFill>
                              <a:schemeClr val="bg1"/>
                            </a:solidFill>
                            <a:latin typeface="Cambria Math" charset="0"/>
                          </a:rPr>
                        </m:ctrlPr>
                      </m:dPr>
                      <m:e>
                        <m:r>
                          <a:rPr lang="en-US" sz="1600" i="1">
                            <a:solidFill>
                              <a:schemeClr val="bg1"/>
                            </a:solidFill>
                            <a:latin typeface="Cambria Math" panose="02040503050406030204" pitchFamily="18" charset="0"/>
                          </a:rPr>
                          <m:t>0, 6</m:t>
                        </m:r>
                      </m:e>
                    </m:d>
                    <m:r>
                      <a:rPr lang="en-US" sz="1600" i="1">
                        <a:solidFill>
                          <a:schemeClr val="bg1"/>
                        </a:solidFill>
                        <a:latin typeface="Cambria Math" panose="02040503050406030204" pitchFamily="18" charset="0"/>
                      </a:rPr>
                      <m:t>=</m:t>
                    </m:r>
                    <m:r>
                      <a:rPr lang="en-US" sz="1600" b="0" i="1" smtClean="0">
                        <a:solidFill>
                          <a:schemeClr val="bg1"/>
                        </a:solidFill>
                        <a:latin typeface="Cambria Math" charset="0"/>
                      </a:rPr>
                      <m:t>            </m:t>
                    </m:r>
                    <m:r>
                      <a:rPr lang="en-US" sz="1600" i="1">
                        <a:solidFill>
                          <a:schemeClr val="bg1"/>
                        </a:solidFill>
                        <a:latin typeface="Cambria Math" panose="02040503050406030204" pitchFamily="18" charset="0"/>
                      </a:rPr>
                      <m:t>0,</m:t>
                    </m:r>
                    <m:r>
                      <a:rPr lang="en-US" sz="1600" b="0" i="1" smtClean="0">
                        <a:latin typeface="Cambria Math" panose="02040503050406030204" pitchFamily="18" charset="0"/>
                      </a:rPr>
                      <m:t>𝑎𝑏𝑠</m:t>
                    </m:r>
                    <m:d>
                      <m:dPr>
                        <m:ctrlPr>
                          <a:rPr lang="en-US" sz="1600" b="0" i="1" smtClean="0">
                            <a:latin typeface="Cambria Math" charset="0"/>
                          </a:rPr>
                        </m:ctrlPr>
                      </m:dPr>
                      <m:e>
                        <m:sSub>
                          <m:sSubPr>
                            <m:ctrlPr>
                              <a:rPr lang="en-US" sz="1600" b="0" i="1" smtClean="0">
                                <a:latin typeface="Cambria Math"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e>
                    </m:d>
                    <m:r>
                      <a:rPr lang="en-US" sz="1600" i="1">
                        <a:latin typeface="Cambria Math" panose="02040503050406030204" pitchFamily="18" charset="0"/>
                      </a:rPr>
                      <m:t>=</m:t>
                    </m:r>
                    <m:r>
                      <m:rPr>
                        <m:sty m:val="p"/>
                      </m:rPr>
                      <a:rPr lang="en-US" sz="1600" b="0" i="0" smtClean="0">
                        <a:latin typeface="Cambria Math" panose="02040503050406030204" pitchFamily="18" charset="0"/>
                      </a:rPr>
                      <m:t>false</m:t>
                    </m:r>
                    <m:r>
                      <a:rPr lang="en-US" sz="1600">
                        <a:latin typeface="Cambria Math" panose="02040503050406030204" pitchFamily="18" charset="0"/>
                      </a:rPr>
                      <m:t>,</m:t>
                    </m:r>
                    <m:r>
                      <a:rPr lang="en-US" sz="1600" b="0" i="1" smtClean="0">
                        <a:latin typeface="Cambria Math" charset="0"/>
                      </a:rPr>
                      <m:t>    </m:t>
                    </m:r>
                    <m:r>
                      <a:rPr lang="en-US" sz="1600" i="1">
                        <a:latin typeface="Cambria Math" panose="02040503050406030204" pitchFamily="18" charset="0"/>
                      </a:rPr>
                      <m:t>𝑎𝑏𝑠</m:t>
                    </m:r>
                    <m:d>
                      <m:dPr>
                        <m:ctrlPr>
                          <a:rPr lang="en-US" sz="1600" i="1">
                            <a:latin typeface="Cambria Math" charset="0"/>
                          </a:rPr>
                        </m:ctrlPr>
                      </m:dPr>
                      <m:e>
                        <m:sSub>
                          <m:sSubPr>
                            <m:ctrlPr>
                              <a:rPr lang="en-US" sz="1600" i="1">
                                <a:latin typeface="Cambria Math"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true</m:t>
                    </m:r>
                    <m:r>
                      <a:rPr lang="en-US" sz="1600" b="0" i="0" smtClean="0">
                        <a:latin typeface="Cambria Math" panose="02040503050406030204" pitchFamily="18" charset="0"/>
                      </a:rPr>
                      <m:t>,</m:t>
                    </m:r>
                  </m:oMath>
                </a14:m>
                <a:endParaRPr lang="en-US" sz="1600" b="0" i="0" dirty="0" smtClean="0">
                  <a:latin typeface="Cambria Math" panose="02040503050406030204" pitchFamily="18" charset="0"/>
                </a:endParaRPr>
              </a:p>
              <a:p>
                <a:r>
                  <a:rPr lang="en-US" sz="1600" dirty="0" smtClean="0"/>
                  <a:t>               </a:t>
                </a:r>
                <a14:m>
                  <m:oMath xmlns:m="http://schemas.openxmlformats.org/officeDocument/2006/math">
                    <m:r>
                      <a:rPr lang="en-US" sz="1600" i="1">
                        <a:latin typeface="Cambria Math" panose="02040503050406030204" pitchFamily="18" charset="0"/>
                      </a:rPr>
                      <m:t>𝑎𝑏𝑠</m:t>
                    </m:r>
                    <m:d>
                      <m:dPr>
                        <m:ctrlPr>
                          <a:rPr lang="en-US" sz="1600" i="1">
                            <a:latin typeface="Cambria Math" charset="0"/>
                          </a:rPr>
                        </m:ctrlPr>
                      </m:dPr>
                      <m:e>
                        <m:sSub>
                          <m:sSubPr>
                            <m:ctrlPr>
                              <a:rPr lang="en-US" sz="1600" i="1">
                                <a:latin typeface="Cambria Math" charset="0"/>
                              </a:rPr>
                            </m:ctrlPr>
                          </m:sSubPr>
                          <m:e>
                            <m:r>
                              <a:rPr lang="en-US" sz="1600" b="0" i="1" smtClean="0">
                                <a:latin typeface="Cambria Math" panose="02040503050406030204" pitchFamily="18" charset="0"/>
                              </a:rPr>
                              <m:t>𝑐</m:t>
                            </m:r>
                          </m:e>
                          <m:sub>
                            <m:r>
                              <a:rPr lang="en-US" sz="1600" i="1">
                                <a:latin typeface="Cambria Math" panose="02040503050406030204" pitchFamily="18" charset="0"/>
                              </a:rPr>
                              <m:t>0</m:t>
                            </m:r>
                          </m:sub>
                        </m:sSub>
                      </m:e>
                    </m:d>
                    <m:r>
                      <a:rPr lang="en-US" sz="1600" i="1">
                        <a:latin typeface="Cambria Math" panose="02040503050406030204" pitchFamily="18" charset="0"/>
                      </a:rPr>
                      <m:t>=</m:t>
                    </m:r>
                    <m:r>
                      <m:rPr>
                        <m:sty m:val="p"/>
                      </m:rPr>
                      <a:rPr lang="en-US" sz="1600" b="0" i="0" smtClean="0">
                        <a:latin typeface="Cambria Math" panose="02040503050406030204" pitchFamily="18" charset="0"/>
                      </a:rPr>
                      <m:t>true</m:t>
                    </m:r>
                    <m:r>
                      <a:rPr lang="en-US" sz="1600" i="1">
                        <a:latin typeface="Cambria Math" panose="02040503050406030204" pitchFamily="18" charset="0"/>
                      </a:rPr>
                      <m:t>,</m:t>
                    </m:r>
                    <m:r>
                      <a:rPr lang="en-US" sz="1600" b="0" i="1" smtClean="0">
                        <a:latin typeface="Cambria Math" charset="0"/>
                      </a:rPr>
                      <m:t>    </m:t>
                    </m:r>
                    <m:r>
                      <a:rPr lang="en-US" sz="1600" b="0" i="1" smtClean="0">
                        <a:latin typeface="Cambria Math" charset="0"/>
                      </a:rPr>
                      <m:t>𝑎𝑏𝑠</m:t>
                    </m:r>
                    <m:d>
                      <m:dPr>
                        <m:ctrlPr>
                          <a:rPr lang="en-US" sz="1600" i="1">
                            <a:latin typeface="Cambria Math" charset="0"/>
                          </a:rPr>
                        </m:ctrlPr>
                      </m:dPr>
                      <m:e>
                        <m:sSub>
                          <m:sSubPr>
                            <m:ctrlPr>
                              <a:rPr lang="en-US" sz="1600" i="1">
                                <a:latin typeface="Cambria Math"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0</m:t>
                            </m:r>
                          </m:sub>
                        </m:sSub>
                      </m:e>
                    </m:d>
                    <m:r>
                      <a:rPr lang="en-US" sz="1600" i="1">
                        <a:latin typeface="Cambria Math" panose="02040503050406030204" pitchFamily="18" charset="0"/>
                      </a:rPr>
                      <m:t>=</m:t>
                    </m:r>
                    <m:r>
                      <m:rPr>
                        <m:sty m:val="p"/>
                      </m:rPr>
                      <a:rPr lang="en-US" sz="1600" b="0" i="0" smtClean="0">
                        <a:latin typeface="Cambria Math" panose="02040503050406030204" pitchFamily="18" charset="0"/>
                      </a:rPr>
                      <m:t>true</m:t>
                    </m:r>
                    <m:r>
                      <a:rPr lang="en-US" sz="1600" b="0" i="0" smtClean="0">
                        <a:latin typeface="Cambria Math" panose="02040503050406030204" pitchFamily="18" charset="0"/>
                      </a:rPr>
                      <m:t>.</m:t>
                    </m:r>
                  </m:oMath>
                </a14:m>
                <a:endParaRPr lang="en-US" sz="1600" b="0"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369219" y="1465445"/>
                <a:ext cx="4382588" cy="1877437"/>
              </a:xfrm>
              <a:prstGeom prst="rect">
                <a:avLst/>
              </a:prstGeom>
              <a:blipFill rotWithShape="0">
                <a:blip r:embed="rId4"/>
                <a:stretch>
                  <a:fillRect l="-1389" t="-1290" b="-19355"/>
                </a:stretch>
              </a:blipFill>
              <a:ln>
                <a:solidFill>
                  <a:schemeClr val="tx1"/>
                </a:solidFill>
              </a:ln>
            </p:spPr>
            <p:txBody>
              <a:bodyPr/>
              <a:lstStyle/>
              <a:p>
                <a:r>
                  <a:rPr lang="en-US">
                    <a:noFill/>
                  </a:rPr>
                  <a:t> </a:t>
                </a:r>
              </a:p>
            </p:txBody>
          </p:sp>
        </mc:Fallback>
      </mc:AlternateContent>
      <p:sp>
        <p:nvSpPr>
          <p:cNvPr id="9" name="Rectangle 8"/>
          <p:cNvSpPr/>
          <p:nvPr/>
        </p:nvSpPr>
        <p:spPr>
          <a:xfrm>
            <a:off x="943795" y="2782956"/>
            <a:ext cx="3342449" cy="50322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2268740" y="3479697"/>
            <a:ext cx="582805" cy="2425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880690" y="3819574"/>
                <a:ext cx="1358905" cy="400110"/>
              </a:xfrm>
              <a:prstGeom prst="rect">
                <a:avLst/>
              </a:prstGeom>
              <a:noFill/>
              <a:ln w="19050">
                <a:solidFill>
                  <a:schemeClr val="tx1"/>
                </a:solidFill>
              </a:ln>
            </p:spPr>
            <p:txBody>
              <a:bodyPr wrap="square" rtlCol="0">
                <a:spAutoFit/>
              </a:bodyPr>
              <a:lstStyle/>
              <a:p>
                <a:pPr algn="ctr"/>
                <a:r>
                  <a:rPr lang="en-US" sz="2000" b="1" dirty="0" smtClean="0">
                    <a:solidFill>
                      <a:schemeClr val="accent5">
                        <a:lumMod val="75000"/>
                      </a:schemeClr>
                    </a:solidFill>
                  </a:rPr>
                  <a:t>a</a:t>
                </a:r>
                <a:r>
                  <a:rPr lang="en-US" sz="2000" b="1" baseline="-25000" dirty="0" smtClean="0">
                    <a:solidFill>
                      <a:schemeClr val="accent5">
                        <a:lumMod val="75000"/>
                      </a:schemeClr>
                    </a:solidFill>
                  </a:rPr>
                  <a:t>1</a:t>
                </a:r>
                <a14:m>
                  <m:oMath xmlns:m="http://schemas.openxmlformats.org/officeDocument/2006/math">
                    <m:r>
                      <m:rPr>
                        <m:nor/>
                      </m:rPr>
                      <a:rPr lang="en-US" sz="2000" b="1" dirty="0" smtClean="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0</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880690" y="3819574"/>
                <a:ext cx="1358905" cy="400110"/>
              </a:xfrm>
              <a:prstGeom prst="rect">
                <a:avLst/>
              </a:prstGeom>
              <a:blipFill rotWithShape="0">
                <a:blip r:embed="rId5"/>
                <a:stretch>
                  <a:fillRect t="-5882" b="-25000"/>
                </a:stretch>
              </a:blipFill>
              <a:ln w="19050">
                <a:solidFill>
                  <a:schemeClr val="tx1"/>
                </a:solidFill>
              </a:ln>
            </p:spPr>
            <p:txBody>
              <a:bodyPr/>
              <a:lstStyle/>
              <a:p>
                <a:r>
                  <a:rPr lang="en-US">
                    <a:noFill/>
                  </a:rPr>
                  <a:t> </a:t>
                </a:r>
              </a:p>
            </p:txBody>
          </p:sp>
        </mc:Fallback>
      </mc:AlternateContent>
      <p:sp>
        <p:nvSpPr>
          <p:cNvPr id="11" name="Date Placeholder 10"/>
          <p:cNvSpPr>
            <a:spLocks noGrp="1"/>
          </p:cNvSpPr>
          <p:nvPr>
            <p:ph type="dt" sz="half" idx="10"/>
          </p:nvPr>
        </p:nvSpPr>
        <p:spPr>
          <a:xfrm>
            <a:off x="6400800" y="6356350"/>
            <a:ext cx="2289048" cy="365760"/>
          </a:xfrm>
        </p:spPr>
        <p:txBody>
          <a:bodyPr/>
          <a:lstStyle/>
          <a:p>
            <a:fld id="{0A4B8EF3-9096-6448-A5A1-B8DF1832EEA5}" type="datetime1">
              <a:rPr lang="en-US" smtClean="0"/>
              <a:t>8/8/16</a:t>
            </a:fld>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606984029"/>
              </p:ext>
            </p:extLst>
          </p:nvPr>
        </p:nvGraphicFramePr>
        <p:xfrm>
          <a:off x="520086" y="4537759"/>
          <a:ext cx="4065163" cy="1163320"/>
        </p:xfrm>
        <a:graphic>
          <a:graphicData uri="http://schemas.openxmlformats.org/drawingml/2006/table">
            <a:tbl>
              <a:tblPr firstRow="1" bandRow="1">
                <a:tableStyleId>{5C22544A-7EE6-4342-B048-85BDC9FD1C3A}</a:tableStyleId>
              </a:tblPr>
              <a:tblGrid>
                <a:gridCol w="1467737"/>
                <a:gridCol w="2597426"/>
              </a:tblGrid>
              <a:tr h="370840">
                <a:tc>
                  <a:txBody>
                    <a:bodyPr/>
                    <a:lstStyle/>
                    <a:p>
                      <a:pPr algn="ctr"/>
                      <a:r>
                        <a:rPr lang="en-US" dirty="0" smtClean="0"/>
                        <a:t>Query</a:t>
                      </a:r>
                      <a:endParaRPr lang="en-US" dirty="0"/>
                    </a:p>
                  </a:txBody>
                  <a:tcPr/>
                </a:tc>
                <a:tc>
                  <a:txBody>
                    <a:bodyPr/>
                    <a:lstStyle/>
                    <a:p>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B050"/>
                          </a:solidFill>
                          <a:effectLst/>
                          <a:uLnTx/>
                          <a:uFillTx/>
                          <a:latin typeface="+mn-lt"/>
                          <a:ea typeface="+mn-ea"/>
                          <a:cs typeface="+mn-cs"/>
                        </a:rPr>
                        <a:t>         </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0" i="0" u="none" strike="noStrike" kern="1200" cap="none" spc="0" normalizeH="0" baseline="0" noProof="0" dirty="0" smtClean="0">
                          <a:ln>
                            <a:noFill/>
                          </a:ln>
                          <a:solidFill>
                            <a:prstClr val="black"/>
                          </a:solidFill>
                          <a:effectLst/>
                          <a:uLnTx/>
                          <a:uFillTx/>
                          <a:latin typeface="+mn-lt"/>
                          <a:ea typeface="+mn-ea"/>
                          <a:cs typeface="+mn-cs"/>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(4/16)</a:t>
                      </a:r>
                      <a:endParaRPr lang="en-US" sz="2000" b="1"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rgbClr val="00B050"/>
                          </a:solidFill>
                        </a:rPr>
                        <a:t>  </a:t>
                      </a:r>
                      <a:r>
                        <a:rPr lang="en-US" sz="2000" b="1" baseline="0" dirty="0" smtClean="0">
                          <a:solidFill>
                            <a:schemeClr val="tx1"/>
                          </a:solidFill>
                        </a:rPr>
                        <a:t>(3/16)</a:t>
                      </a:r>
                      <a:endParaRPr lang="en-US" sz="2000" b="1" dirty="0" smtClean="0">
                        <a:solidFill>
                          <a:schemeClr val="tx1"/>
                        </a:solidFill>
                      </a:endParaRPr>
                    </a:p>
                  </a:txBody>
                  <a:tcPr/>
                </a:tc>
              </a:tr>
            </a:tbl>
          </a:graphicData>
        </a:graphic>
      </p:graphicFrame>
      <mc:AlternateContent xmlns:mc="http://schemas.openxmlformats.org/markup-compatibility/2006" xmlns:a14="http://schemas.microsoft.com/office/drawing/2010/main">
        <mc:Choice Requires="a14">
          <p:sp>
            <p:nvSpPr>
              <p:cNvPr id="21" name="TextBox 20"/>
              <p:cNvSpPr txBox="1"/>
              <p:nvPr/>
            </p:nvSpPr>
            <p:spPr>
              <a:xfrm>
                <a:off x="5062333" y="4034790"/>
                <a:ext cx="3766076" cy="1877437"/>
              </a:xfrm>
              <a:prstGeom prst="rect">
                <a:avLst/>
              </a:prstGeom>
              <a:noFill/>
              <a:ln>
                <a:solidFill>
                  <a:schemeClr val="tx1"/>
                </a:solidFill>
              </a:ln>
            </p:spPr>
            <p:txBody>
              <a:bodyPr wrap="square" rIns="91440" rtlCol="0">
                <a:spAutoFit/>
              </a:bodyPr>
              <a:lstStyle/>
              <a:p>
                <a:r>
                  <a:rPr lang="en-US" sz="2000" b="1" dirty="0" smtClean="0">
                    <a:solidFill>
                      <a:srgbClr val="00B0F0"/>
                    </a:solidFill>
                  </a:rPr>
                  <a:t>Soft constraints:</a:t>
                </a:r>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𝑎𝑏𝑠</m:t>
                      </m:r>
                      <m:d>
                        <m:dPr>
                          <m:ctrlPr>
                            <a:rPr lang="en-US" sz="1600" b="0" i="1" dirty="0" smtClean="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e>
                      </m:d>
                      <m:r>
                        <a:rPr lang="en-US" sz="1600" b="0" i="1" dirty="0" smtClean="0">
                          <a:latin typeface="Cambria Math" panose="02040503050406030204" pitchFamily="18" charset="0"/>
                        </a:rPr>
                        <m:t> </m:t>
                      </m:r>
                      <m:r>
                        <a:rPr lang="en-US" sz="1600" b="1" i="0" dirty="0" smtClean="0">
                          <a:latin typeface="Cambria Math" panose="02040503050406030204" pitchFamily="18" charset="0"/>
                        </a:rPr>
                        <m:t>𝐰𝐞𝐢𝐠𝐡𝐭</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𝑐</m:t>
                              </m:r>
                            </m:e>
                            <m:sub>
                              <m:r>
                                <a:rPr lang="en-US" sz="1600" b="0" i="1" dirty="0" smtClean="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𝑑</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b="0" i="1" dirty="0" smtClean="0">
                              <a:latin typeface="Cambria Math" panose="02040503050406030204" pitchFamily="18" charset="0"/>
                            </a:rPr>
                            <m:t>, </m:t>
                          </m:r>
                          <m:r>
                            <a:rPr lang="en-US" sz="1600" b="0" i="1" dirty="0" smtClean="0">
                              <a:latin typeface="Cambria Math" charset="0"/>
                            </a:rPr>
                            <m:t>3</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i="0" dirty="0" smtClean="0">
                          <a:latin typeface="Cambria Math" panose="02040503050406030204" pitchFamily="18" charset="0"/>
                        </a:rPr>
                        <m:t>𝟓</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i="1" dirty="0">
                              <a:latin typeface="Cambria Math" panose="02040503050406030204" pitchFamily="18" charset="0"/>
                            </a:rPr>
                            <m:t>, </m:t>
                          </m:r>
                          <m:r>
                            <a:rPr lang="en-US" sz="1600" b="0" i="1" dirty="0" smtClean="0">
                              <a:latin typeface="Cambria Math" charset="0"/>
                            </a:rPr>
                            <m:t>6</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𝟓</m:t>
                      </m:r>
                      <m:r>
                        <a:rPr lang="en-US" sz="1600" i="1" dirty="0">
                          <a:latin typeface="Cambria Math" panose="02040503050406030204" pitchFamily="18" charset="0"/>
                        </a:rPr>
                        <m:t>)</m:t>
                      </m:r>
                      <m:r>
                        <a:rPr lang="en-US" sz="1600" i="1" dirty="0" smtClean="0">
                          <a:solidFill>
                            <a:schemeClr val="bg1"/>
                          </a:solidFill>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062333" y="4034790"/>
                <a:ext cx="3766076" cy="1877437"/>
              </a:xfrm>
              <a:prstGeom prst="rect">
                <a:avLst/>
              </a:prstGeom>
              <a:blipFill rotWithShape="0">
                <a:blip r:embed="rId6"/>
                <a:stretch>
                  <a:fillRect l="-1452" t="-1613" b="-1903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062333" y="1465445"/>
                <a:ext cx="3766076" cy="2369880"/>
              </a:xfrm>
              <a:prstGeom prst="rect">
                <a:avLst/>
              </a:prstGeom>
              <a:noFill/>
              <a:ln>
                <a:solidFill>
                  <a:schemeClr val="tx1"/>
                </a:solidFill>
              </a:ln>
            </p:spPr>
            <p:txBody>
              <a:bodyPr wrap="square" rIns="91440" rtlCol="0">
                <a:spAutoFit/>
              </a:bodyPr>
              <a:lstStyle/>
              <a:p>
                <a:r>
                  <a:rPr lang="en-US" sz="2000" b="1" dirty="0" smtClean="0">
                    <a:solidFill>
                      <a:srgbClr val="00B050"/>
                    </a:solidFill>
                  </a:rPr>
                  <a:t>Hard constraints:</a:t>
                </a:r>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𝑝𝑎𝑡h</m:t>
                      </m:r>
                      <m:r>
                        <a:rPr lang="en-US" sz="1600" i="1" dirty="0">
                          <a:latin typeface="Cambria Math" panose="02040503050406030204" pitchFamily="18" charset="0"/>
                        </a:rPr>
                        <m:t>(1, 1</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r>
                        <a:rPr lang="en-US" sz="1600" b="0" i="1" dirty="0" smtClean="0">
                          <a:latin typeface="Cambria Math" panose="02040503050406030204" pitchFamily="18" charset="0"/>
                        </a:rPr>
                        <m:t>(1, </m:t>
                      </m:r>
                      <m:r>
                        <m:rPr>
                          <m:nor/>
                        </m:rPr>
                        <a:rPr lang="en-US" sz="1600" b="0" i="0" dirty="0" smtClean="0">
                          <a:latin typeface="Cambria Math" panose="02040503050406030204" pitchFamily="18" charset="0"/>
                        </a:rPr>
                        <m:t>1)</m:t>
                      </m:r>
                      <m:r>
                        <a:rPr lang="en-US" sz="1600" i="1" dirty="0">
                          <a:latin typeface="Cambria Math" panose="02040503050406030204" pitchFamily="18" charset="0"/>
                        </a:rPr>
                        <m:t>∨¬</m:t>
                      </m:r>
                      <m:r>
                        <a:rPr lang="en-US" sz="1600" b="0" i="1" dirty="0" smtClean="0">
                          <a:latin typeface="Cambria Math" panose="02040503050406030204" pitchFamily="18" charset="0"/>
                        </a:rPr>
                        <m:t>𝑎𝑏𝑠</m:t>
                      </m:r>
                      <m:r>
                        <a:rPr lang="en-US" sz="1600" i="1" dirty="0">
                          <a:latin typeface="Cambria Math" panose="02040503050406030204" pitchFamily="18" charset="0"/>
                        </a:rPr>
                        <m:t>(</m:t>
                      </m:r>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r>
                        <a:rPr lang="en-US" sz="1600" b="0" i="1" dirty="0" smtClean="0">
                          <a:latin typeface="Cambria Math" panose="02040503050406030204" pitchFamily="18" charset="0"/>
                        </a:rPr>
                        <m:t>)</m:t>
                      </m:r>
                      <m:r>
                        <m:rPr>
                          <m:nor/>
                        </m:rPr>
                        <a:rPr lang="en-US" sz="1600" b="0" i="0" dirty="0" smtClean="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𝑎</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3</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charset="0"/>
                            </a:rPr>
                            <m:t>𝑑</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i="1" dirty="0">
                                  <a:latin typeface="Cambria Math" charset="0"/>
                                </a:rPr>
                                <m:t>𝑑</m:t>
                              </m:r>
                            </m:e>
                            <m:sub>
                              <m:r>
                                <a:rPr lang="en-US" sz="1600" i="1" dirty="0">
                                  <a:latin typeface="Cambria Math" panose="02040503050406030204" pitchFamily="18" charset="0"/>
                                </a:rPr>
                                <m:t>0</m:t>
                              </m:r>
                            </m:sub>
                          </m:sSub>
                        </m:e>
                      </m:d>
                      <m:r>
                        <m:rPr>
                          <m:nor/>
                        </m:rPr>
                        <a:rPr lang="en-US" sz="1600" dirty="0">
                          <a:latin typeface="Cambria Math" panose="02040503050406030204" pitchFamily="18" charset="0"/>
                        </a:rPr>
                        <m:t>)</m:t>
                      </m:r>
                      <m:r>
                        <a:rPr lang="en-US" sz="1600" b="0" i="1" dirty="0" smtClean="0">
                          <a:latin typeface="Cambria Math" charset="0"/>
                        </a:rPr>
                        <m:t>    </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5062333" y="1465445"/>
                <a:ext cx="3766076" cy="2369880"/>
              </a:xfrm>
              <a:prstGeom prst="rect">
                <a:avLst/>
              </a:prstGeom>
              <a:blipFill rotWithShape="0">
                <a:blip r:embed="rId7"/>
                <a:stretch>
                  <a:fillRect l="-1452" t="-1023" b="-15090"/>
                </a:stretch>
              </a:blipFill>
              <a:ln>
                <a:solidFill>
                  <a:schemeClr val="tx1"/>
                </a:solidFill>
              </a:ln>
            </p:spPr>
            <p:txBody>
              <a:bodyPr/>
              <a:lstStyle/>
              <a:p>
                <a:r>
                  <a:rPr lang="en-US">
                    <a:noFill/>
                  </a:rPr>
                  <a:t> </a:t>
                </a:r>
              </a:p>
            </p:txBody>
          </p:sp>
        </mc:Fallback>
      </mc:AlternateContent>
      <p:sp>
        <p:nvSpPr>
          <p:cNvPr id="2" name="Slide Number Placeholder 1"/>
          <p:cNvSpPr>
            <a:spLocks noGrp="1"/>
          </p:cNvSpPr>
          <p:nvPr>
            <p:ph type="sldNum" sz="quarter" idx="11"/>
          </p:nvPr>
        </p:nvSpPr>
        <p:spPr/>
        <p:txBody>
          <a:bodyPr/>
          <a:lstStyle/>
          <a:p>
            <a:fld id="{1F7DF5D7-FF41-4BF6-8958-28DFF1DB182D}" type="slidenum">
              <a:rPr lang="en-US" smtClean="0"/>
              <a:pPr/>
              <a:t>28</a:t>
            </a:fld>
            <a:endParaRPr lang="en-US" dirty="0"/>
          </a:p>
        </p:txBody>
      </p:sp>
    </p:spTree>
    <p:custDataLst>
      <p:tags r:id="rId1"/>
    </p:custDataLst>
    <p:extLst>
      <p:ext uri="{BB962C8B-B14F-4D97-AF65-F5344CB8AC3E}">
        <p14:creationId xmlns:p14="http://schemas.microsoft.com/office/powerpoint/2010/main" val="310017470"/>
      </p:ext>
    </p:extLst>
  </p:cSld>
  <p:clrMapOvr>
    <a:masterClrMapping/>
  </p:clrMapOvr>
  <mc:AlternateContent xmlns:mc="http://schemas.openxmlformats.org/markup-compatibility/2006" xmlns:p14="http://schemas.microsoft.com/office/powerpoint/2010/main">
    <mc:Choice Requires="p14">
      <p:transition spd="slow" p14:dur="2000" advTm="25589"/>
    </mc:Choice>
    <mc:Fallback xmlns:mv="urn:schemas-microsoft-com:mac:vml" xmlns="">
      <mp:transition xmlns:mp="http://schemas.microsoft.com/office/mac/powerpoint/2008/main" spd="slow" advTm="255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2 and </a:t>
            </a:r>
            <a:r>
              <a:rPr lang="en-US" dirty="0"/>
              <a:t>B</a:t>
            </a:r>
            <a:r>
              <a:rPr lang="en-US" dirty="0" smtClean="0"/>
              <a:t>eyond</a:t>
            </a:r>
            <a:endParaRPr lang="en-US" dirty="0"/>
          </a:p>
        </p:txBody>
      </p:sp>
      <p:graphicFrame>
        <p:nvGraphicFramePr>
          <p:cNvPr id="34" name="Diagram 33"/>
          <p:cNvGraphicFramePr/>
          <p:nvPr>
            <p:extLst>
              <p:ext uri="{D42A27DB-BD31-4B8C-83A1-F6EECF244321}">
                <p14:modId xmlns:p14="http://schemas.microsoft.com/office/powerpoint/2010/main" val="2113438323"/>
              </p:ext>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0</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a:t>
            </a:r>
            <a:r>
              <a:rPr lang="en-US" sz="2000" b="1" dirty="0"/>
              <a:t>1</a:t>
            </a:r>
          </a:p>
        </p:txBody>
      </p:sp>
      <mc:AlternateContent xmlns:mc="http://schemas.openxmlformats.org/markup-compatibility/2006" xmlns:a14="http://schemas.microsoft.com/office/drawing/2010/main">
        <mc:Choice Requires="a14">
          <p:sp>
            <p:nvSpPr>
              <p:cNvPr id="14" name="TextBox 13"/>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𝟏</m:t>
                        </m:r>
                      </m:sub>
                    </m:sSub>
                  </m:oMath>
                </a14:m>
                <a:endParaRPr lang="en-US" sz="2000" b="1" dirty="0"/>
              </a:p>
            </p:txBody>
          </p:sp>
        </mc:Choice>
        <mc:Fallback xmlns:mv="urn:schemas-microsoft-com:mac:vml" xmlns="">
          <p:sp>
            <p:nvSpPr>
              <p:cNvPr id="14" name="TextBox 13"/>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0"/>
                <a:stretch>
                  <a:fillRect l="-3676" t="-7692" b="-29231"/>
                </a:stretch>
              </a:blipFill>
            </p:spPr>
            <p:txBody>
              <a:bodyPr/>
              <a:lstStyle/>
              <a:p>
                <a:r>
                  <a:rPr lang="en-US">
                    <a:noFill/>
                  </a:rPr>
                  <a:t> </a:t>
                </a:r>
              </a:p>
            </p:txBody>
          </p:sp>
        </mc:Fallback>
      </mc:AlternateContent>
      <p:grpSp>
        <p:nvGrpSpPr>
          <p:cNvPr id="10" name="Group 9"/>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40" name="TextBox 39"/>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40" name="TextBox 39"/>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Flowchart: Multidocument 7"/>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8" name="Flowchart: Multidocument 7"/>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2"/>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838940" y="3045986"/>
                  <a:ext cx="121185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a:latin typeface="Cambria Math" panose="02040503050406030204" pitchFamily="18" charset="0"/>
                              </a:rPr>
                              <m:t>𝟏</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9" name="TextBox 8"/>
                <p:cNvSpPr txBox="1">
                  <a:spLocks noRot="1" noChangeAspect="1" noMove="1" noResize="1" noEditPoints="1" noAdjustHandles="1" noChangeArrowheads="1" noChangeShapeType="1" noTextEdit="1"/>
                </p:cNvSpPr>
                <p:nvPr/>
              </p:nvSpPr>
              <p:spPr>
                <a:xfrm>
                  <a:off x="5838940" y="3045986"/>
                  <a:ext cx="1211855" cy="400110"/>
                </a:xfrm>
                <a:prstGeom prst="rect">
                  <a:avLst/>
                </a:prstGeom>
                <a:blipFill rotWithShape="0">
                  <a:blip r:embed="rId13"/>
                  <a:stretch>
                    <a:fillRect b="-1538"/>
                  </a:stretch>
                </a:blipFill>
              </p:spPr>
              <p:txBody>
                <a:bodyPr/>
                <a:lstStyle/>
                <a:p>
                  <a:r>
                    <a:rPr lang="en-US">
                      <a:noFill/>
                    </a:rPr>
                    <a:t> </a:t>
                  </a:r>
                </a:p>
              </p:txBody>
            </p:sp>
          </mc:Fallback>
        </mc:AlternateContent>
      </p:grpSp>
      <p:sp>
        <p:nvSpPr>
          <p:cNvPr id="16" name="Date Placeholder 15"/>
          <p:cNvSpPr>
            <a:spLocks noGrp="1"/>
          </p:cNvSpPr>
          <p:nvPr>
            <p:ph type="dt" sz="half" idx="10"/>
          </p:nvPr>
        </p:nvSpPr>
        <p:spPr>
          <a:xfrm>
            <a:off x="6400800" y="6356350"/>
            <a:ext cx="2289048" cy="365760"/>
          </a:xfrm>
        </p:spPr>
        <p:txBody>
          <a:bodyPr/>
          <a:lstStyle/>
          <a:p>
            <a:fld id="{55594753-69F3-F74D-B4D2-0286C4A8140B}" type="datetime1">
              <a:rPr lang="en-US" smtClean="0"/>
              <a:t>8/8/16</a:t>
            </a:fld>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36354569"/>
              </p:ext>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(4/16)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0" baseline="0" dirty="0" smtClean="0">
                          <a:solidFill>
                            <a:schemeClr val="tx1"/>
                          </a:solidFill>
                        </a:rPr>
                        <a:t>             </a:t>
                      </a:r>
                      <a:r>
                        <a:rPr lang="en-US" sz="2000" baseline="0" dirty="0" smtClean="0">
                          <a:solidFill>
                            <a:srgbClr val="00B050"/>
                          </a:solidFill>
                        </a:rPr>
                        <a:t> </a:t>
                      </a:r>
                      <a:r>
                        <a:rPr lang="en-US" sz="2000" dirty="0" smtClean="0">
                          <a:solidFill>
                            <a:srgbClr val="EBECF0"/>
                          </a:solidFill>
                        </a:rPr>
                        <a:t>a</a:t>
                      </a:r>
                      <a:r>
                        <a:rPr lang="en-US" sz="2000" baseline="0" dirty="0" smtClean="0">
                          <a:solidFill>
                            <a:srgbClr val="EBECF0"/>
                          </a:solidFill>
                        </a:rPr>
                        <a:t>    </a:t>
                      </a:r>
                      <a:r>
                        <a:rPr lang="en-US" sz="2000" dirty="0" smtClean="0">
                          <a:solidFill>
                            <a:srgbClr val="EBECF0"/>
                          </a:solidFill>
                        </a:rPr>
                        <a:t>  </a:t>
                      </a:r>
                      <a:r>
                        <a:rPr lang="en-US" sz="500" dirty="0" smtClean="0">
                          <a:solidFill>
                            <a:srgbClr val="EBECF0"/>
                          </a:solidFill>
                        </a:rPr>
                        <a:t> </a:t>
                      </a:r>
                      <a:r>
                        <a:rPr lang="en-US" sz="2000" b="1" dirty="0" smtClean="0">
                          <a:solidFill>
                            <a:schemeClr val="tx1"/>
                          </a:solidFill>
                        </a:rPr>
                        <a:t>(3/16)</a:t>
                      </a:r>
                    </a:p>
                  </a:txBody>
                  <a:tcPr marR="0"/>
                </a:tc>
              </a:tr>
            </a:tbl>
          </a:graphicData>
        </a:graphic>
      </p:graphicFrame>
      <p:sp>
        <p:nvSpPr>
          <p:cNvPr id="2" name="Slide Number Placeholder 1"/>
          <p:cNvSpPr>
            <a:spLocks noGrp="1"/>
          </p:cNvSpPr>
          <p:nvPr>
            <p:ph type="sldNum" sz="quarter" idx="11"/>
          </p:nvPr>
        </p:nvSpPr>
        <p:spPr/>
        <p:txBody>
          <a:bodyPr/>
          <a:lstStyle/>
          <a:p>
            <a:fld id="{1F7DF5D7-FF41-4BF6-8958-28DFF1DB182D}" type="slidenum">
              <a:rPr lang="en-US" smtClean="0"/>
              <a:pPr/>
              <a:t>29</a:t>
            </a:fld>
            <a:endParaRPr lang="en-US" dirty="0"/>
          </a:p>
        </p:txBody>
      </p:sp>
    </p:spTree>
    <p:custDataLst>
      <p:tags r:id="rId1"/>
    </p:custDataLst>
    <p:extLst>
      <p:ext uri="{BB962C8B-B14F-4D97-AF65-F5344CB8AC3E}">
        <p14:creationId xmlns:p14="http://schemas.microsoft.com/office/powerpoint/2010/main" val="1727474407"/>
      </p:ext>
    </p:extLst>
  </p:cSld>
  <p:clrMapOvr>
    <a:masterClrMapping/>
  </p:clrMapOvr>
  <mc:AlternateContent xmlns:mc="http://schemas.openxmlformats.org/markup-compatibility/2006" xmlns:p14="http://schemas.microsoft.com/office/powerpoint/2010/main">
    <mc:Choice Requires="p14">
      <p:transition spd="slow" p14:dur="2000" advTm="10552"/>
    </mc:Choice>
    <mc:Fallback xmlns:mv="urn:schemas-microsoft-com:mac:vml" xmlns="">
      <mp:transition xmlns:mp="http://schemas.microsoft.com/office/mac/powerpoint/2008/main" spd="slow" advTm="10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Program </a:t>
            </a:r>
            <a:r>
              <a:rPr lang="en-US" dirty="0" smtClean="0"/>
              <a:t>Analysis</a:t>
            </a:r>
            <a:r>
              <a:rPr lang="en-US" dirty="0"/>
              <a:t>: State of the </a:t>
            </a:r>
            <a:r>
              <a:rPr lang="en-US" dirty="0" smtClean="0"/>
              <a:t>Practice</a:t>
            </a:r>
            <a:endParaRPr lang="en-US" dirty="0"/>
          </a:p>
        </p:txBody>
      </p:sp>
      <p:sp>
        <p:nvSpPr>
          <p:cNvPr id="10" name="TextBox 9"/>
          <p:cNvSpPr txBox="1"/>
          <p:nvPr/>
        </p:nvSpPr>
        <p:spPr>
          <a:xfrm>
            <a:off x="5139545" y="4037861"/>
            <a:ext cx="1813558" cy="646331"/>
          </a:xfrm>
          <a:prstGeom prst="rect">
            <a:avLst/>
          </a:prstGeom>
          <a:noFill/>
        </p:spPr>
        <p:txBody>
          <a:bodyPr wrap="square" rtlCol="0">
            <a:spAutoFit/>
          </a:bodyPr>
          <a:lstStyle/>
          <a:p>
            <a:pPr algn="ctr"/>
            <a:r>
              <a:rPr lang="en-US" b="1" dirty="0" smtClean="0">
                <a:latin typeface="Calibri"/>
                <a:cs typeface="Calibri"/>
              </a:rPr>
              <a:t>Analysis User</a:t>
            </a:r>
            <a:br>
              <a:rPr lang="en-US" b="1" dirty="0" smtClean="0">
                <a:latin typeface="Calibri"/>
                <a:cs typeface="Calibri"/>
              </a:rPr>
            </a:br>
            <a:r>
              <a:rPr lang="en-US" b="1" dirty="0" smtClean="0">
                <a:latin typeface="Calibri"/>
                <a:cs typeface="Calibri"/>
              </a:rPr>
              <a:t>(Bob)</a:t>
            </a:r>
          </a:p>
        </p:txBody>
      </p:sp>
      <p:sp>
        <p:nvSpPr>
          <p:cNvPr id="28" name="Right Arrow 27"/>
          <p:cNvSpPr/>
          <p:nvPr/>
        </p:nvSpPr>
        <p:spPr>
          <a:xfrm>
            <a:off x="2860118" y="3095827"/>
            <a:ext cx="2391579"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cument 32"/>
          <p:cNvSpPr/>
          <p:nvPr/>
        </p:nvSpPr>
        <p:spPr>
          <a:xfrm>
            <a:off x="973984" y="2602524"/>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sp>
        <p:nvSpPr>
          <p:cNvPr id="4" name="TextBox 3"/>
          <p:cNvSpPr txBox="1"/>
          <p:nvPr/>
        </p:nvSpPr>
        <p:spPr>
          <a:xfrm>
            <a:off x="3288003" y="3962638"/>
            <a:ext cx="184666" cy="369332"/>
          </a:xfrm>
          <a:prstGeom prst="rect">
            <a:avLst/>
          </a:prstGeom>
          <a:noFill/>
        </p:spPr>
        <p:txBody>
          <a:bodyPr wrap="none" rtlCol="0">
            <a:spAutoFit/>
          </a:bodyPr>
          <a:lstStyle/>
          <a:p>
            <a:r>
              <a:rPr lang="en-US" dirty="0" smtClean="0"/>
              <a:t> </a:t>
            </a:r>
            <a:endParaRPr lang="en-US" dirty="0"/>
          </a:p>
        </p:txBody>
      </p:sp>
      <p:pic>
        <p:nvPicPr>
          <p:cNvPr id="36"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37923" y="2442799"/>
            <a:ext cx="691996" cy="89540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7" name="Picture 10"/>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14123" y="2518998"/>
            <a:ext cx="701036" cy="907319"/>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8" name="Picture 11"/>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190322" y="2595198"/>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9" name="Picture 1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66522" y="2671398"/>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0" name="Picture 1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342722" y="2747598"/>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1" name="Picture 14"/>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418922" y="2823798"/>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2" name="Picture 15"/>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495122" y="2899998"/>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3" name="Picture 2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568642" y="2967788"/>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4" name="Picture 27"/>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658497" y="3043988"/>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5" name="Picture 28"/>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748353" y="3106533"/>
            <a:ext cx="706788"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6" name="Picture 29"/>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824552" y="3182733"/>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8" name="TextBox 47"/>
          <p:cNvSpPr txBox="1"/>
          <p:nvPr/>
        </p:nvSpPr>
        <p:spPr>
          <a:xfrm>
            <a:off x="7067696" y="4279203"/>
            <a:ext cx="1342034" cy="369332"/>
          </a:xfrm>
          <a:prstGeom prst="rect">
            <a:avLst/>
          </a:prstGeom>
          <a:noFill/>
        </p:spPr>
        <p:txBody>
          <a:bodyPr wrap="none" rtlCol="0">
            <a:spAutoFit/>
          </a:bodyPr>
          <a:lstStyle/>
          <a:p>
            <a:r>
              <a:rPr lang="en-US" b="1" dirty="0" smtClean="0">
                <a:latin typeface="Calibri"/>
                <a:cs typeface="Calibri"/>
              </a:rPr>
              <a:t>Bug Reports</a:t>
            </a:r>
            <a:endParaRPr lang="en-US" b="1" dirty="0">
              <a:latin typeface="Calibri"/>
              <a:cs typeface="Calibri"/>
            </a:endParaRPr>
          </a:p>
        </p:txBody>
      </p:sp>
      <p:pic>
        <p:nvPicPr>
          <p:cNvPr id="9" name="Picture 8"/>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5475115" y="2711200"/>
            <a:ext cx="1276715" cy="1276715"/>
          </a:xfrm>
          <a:prstGeom prst="rect">
            <a:avLst/>
          </a:prstGeom>
        </p:spPr>
      </p:pic>
      <p:grpSp>
        <p:nvGrpSpPr>
          <p:cNvPr id="30" name="Group 29"/>
          <p:cNvGrpSpPr/>
          <p:nvPr/>
        </p:nvGrpSpPr>
        <p:grpSpPr>
          <a:xfrm>
            <a:off x="814388" y="1794749"/>
            <a:ext cx="4458181" cy="3648789"/>
            <a:chOff x="543016" y="1645920"/>
            <a:chExt cx="4458181" cy="3648789"/>
          </a:xfrm>
        </p:grpSpPr>
        <p:sp>
          <p:nvSpPr>
            <p:cNvPr id="31" name="TextBox 30"/>
            <p:cNvSpPr txBox="1"/>
            <p:nvPr/>
          </p:nvSpPr>
          <p:spPr>
            <a:xfrm>
              <a:off x="543016" y="1645920"/>
              <a:ext cx="4458181" cy="3648789"/>
            </a:xfrm>
            <a:prstGeom prst="rect">
              <a:avLst/>
            </a:prstGeom>
            <a:solidFill>
              <a:schemeClr val="bg1"/>
            </a:solidFill>
            <a:ln w="19050">
              <a:solidFill>
                <a:schemeClr val="accent1"/>
              </a:solidFill>
            </a:ln>
          </p:spPr>
          <p:txBody>
            <a:bodyPr wrap="square" rtlCol="0">
              <a:noAutofit/>
            </a:bodyPr>
            <a:lstStyle/>
            <a:p>
              <a:pPr algn="ctr"/>
              <a:endParaRPr lang="en-US" sz="1500" dirty="0" smtClean="0">
                <a:solidFill>
                  <a:schemeClr val="accent6">
                    <a:lumMod val="50000"/>
                  </a:schemeClr>
                </a:solidFill>
              </a:endParaRPr>
            </a:p>
            <a:p>
              <a:pPr algn="ctr"/>
              <a:r>
                <a:rPr lang="en-US" sz="2600" dirty="0" smtClean="0">
                  <a:solidFill>
                    <a:srgbClr val="7030A0"/>
                  </a:solidFill>
                </a:rPr>
                <a:t>People </a:t>
              </a:r>
              <a:r>
                <a:rPr lang="en-US" sz="2600" dirty="0">
                  <a:solidFill>
                    <a:srgbClr val="7030A0"/>
                  </a:solidFill>
                </a:rPr>
                <a:t>ignore the </a:t>
              </a:r>
              <a:r>
                <a:rPr lang="en-US" sz="2600" dirty="0" smtClean="0">
                  <a:solidFill>
                    <a:srgbClr val="7030A0"/>
                  </a:solidFill>
                </a:rPr>
                <a:t>tool if</a:t>
              </a:r>
            </a:p>
            <a:p>
              <a:pPr algn="ctr"/>
              <a:r>
                <a:rPr lang="en-US" sz="2600" dirty="0" smtClean="0">
                  <a:solidFill>
                    <a:srgbClr val="7030A0"/>
                  </a:solidFill>
                </a:rPr>
                <a:t>more than 30% false positives</a:t>
              </a:r>
            </a:p>
            <a:p>
              <a:pPr algn="ctr"/>
              <a:r>
                <a:rPr lang="en-US" sz="2600" dirty="0" smtClean="0">
                  <a:solidFill>
                    <a:srgbClr val="7030A0"/>
                  </a:solidFill>
                </a:rPr>
                <a:t>are reported …</a:t>
              </a:r>
            </a:p>
            <a:p>
              <a:pPr algn="ctr"/>
              <a:r>
                <a:rPr lang="en-US" sz="2000" b="1" dirty="0" smtClean="0">
                  <a:solidFill>
                    <a:schemeClr val="accent6">
                      <a:lumMod val="50000"/>
                    </a:schemeClr>
                  </a:solidFill>
                </a:rPr>
                <a:t/>
              </a:r>
              <a:br>
                <a:rPr lang="en-US" sz="2000" b="1" dirty="0" smtClean="0">
                  <a:solidFill>
                    <a:schemeClr val="accent6">
                      <a:lumMod val="50000"/>
                    </a:schemeClr>
                  </a:solidFill>
                </a:rPr>
              </a:br>
              <a:r>
                <a:rPr lang="en-US" sz="2200" b="1" i="1" dirty="0" smtClean="0">
                  <a:solidFill>
                    <a:schemeClr val="accent6">
                      <a:lumMod val="50000"/>
                    </a:schemeClr>
                  </a:solidFill>
                </a:rPr>
                <a:t>A Few Billion Lines of Code Later: Using Static Analysis to Find Bugs</a:t>
              </a:r>
              <a:br>
                <a:rPr lang="en-US" sz="2200" b="1" i="1" dirty="0" smtClean="0">
                  <a:solidFill>
                    <a:schemeClr val="accent6">
                      <a:lumMod val="50000"/>
                    </a:schemeClr>
                  </a:solidFill>
                </a:rPr>
              </a:br>
              <a:r>
                <a:rPr lang="en-US" sz="2200" b="1" i="1" dirty="0" smtClean="0">
                  <a:solidFill>
                    <a:schemeClr val="accent6">
                      <a:lumMod val="50000"/>
                    </a:schemeClr>
                  </a:solidFill>
                </a:rPr>
                <a:t>in the Real World</a:t>
              </a:r>
            </a:p>
            <a:p>
              <a:pPr algn="ctr"/>
              <a:r>
                <a:rPr lang="en-US" sz="2000" dirty="0" smtClean="0">
                  <a:solidFill>
                    <a:schemeClr val="accent6">
                      <a:lumMod val="50000"/>
                    </a:schemeClr>
                  </a:solidFill>
                </a:rPr>
                <a:t/>
              </a:r>
              <a:br>
                <a:rPr lang="en-US" sz="2000" dirty="0" smtClean="0">
                  <a:solidFill>
                    <a:schemeClr val="accent6">
                      <a:lumMod val="50000"/>
                    </a:schemeClr>
                  </a:solidFill>
                </a:rPr>
              </a:br>
              <a:r>
                <a:rPr lang="en-US" sz="2400" dirty="0" err="1" smtClean="0">
                  <a:solidFill>
                    <a:schemeClr val="accent6">
                      <a:lumMod val="50000"/>
                    </a:schemeClr>
                  </a:solidFill>
                  <a:latin typeface="Abadi MT Condensed Extra Bold" charset="0"/>
                  <a:ea typeface="Abadi MT Condensed Extra Bold" charset="0"/>
                  <a:cs typeface="Abadi MT Condensed Extra Bold" charset="0"/>
                </a:rPr>
                <a:t>Coverity</a:t>
              </a:r>
              <a:r>
                <a:rPr lang="en-US" sz="2400" dirty="0" smtClean="0">
                  <a:solidFill>
                    <a:schemeClr val="accent6">
                      <a:lumMod val="50000"/>
                    </a:schemeClr>
                  </a:solidFill>
                  <a:latin typeface="Abadi MT Condensed Extra Bold" charset="0"/>
                  <a:ea typeface="Abadi MT Condensed Extra Bold" charset="0"/>
                  <a:cs typeface="Abadi MT Condensed Extra Bold" charset="0"/>
                </a:rPr>
                <a:t> </a:t>
              </a:r>
              <a:r>
                <a:rPr lang="en-US" sz="2400" dirty="0" err="1" smtClean="0">
                  <a:solidFill>
                    <a:schemeClr val="accent6">
                      <a:lumMod val="50000"/>
                    </a:schemeClr>
                  </a:solidFill>
                  <a:latin typeface="Abadi MT Condensed Extra Bold" charset="0"/>
                  <a:ea typeface="Abadi MT Condensed Extra Bold" charset="0"/>
                  <a:cs typeface="Abadi MT Condensed Extra Bold" charset="0"/>
                </a:rPr>
                <a:t>Inc</a:t>
              </a:r>
              <a:r>
                <a:rPr lang="en-US" sz="2400" dirty="0" smtClean="0">
                  <a:solidFill>
                    <a:schemeClr val="accent6">
                      <a:lumMod val="50000"/>
                    </a:schemeClr>
                  </a:solidFill>
                  <a:latin typeface="Abadi MT Condensed Extra Bold" charset="0"/>
                  <a:ea typeface="Abadi MT Condensed Extra Bold" charset="0"/>
                  <a:cs typeface="Abadi MT Condensed Extra Bold" charset="0"/>
                </a:rPr>
                <a:t>, CACM 2010</a:t>
              </a:r>
              <a:endParaRPr lang="en-US" sz="2400" dirty="0">
                <a:solidFill>
                  <a:schemeClr val="accent6">
                    <a:lumMod val="50000"/>
                  </a:schemeClr>
                </a:solidFill>
                <a:latin typeface="Abadi MT Condensed Extra Bold" charset="0"/>
                <a:ea typeface="Abadi MT Condensed Extra Bold" charset="0"/>
                <a:cs typeface="Abadi MT Condensed Extra Bold" charset="0"/>
              </a:endParaRPr>
            </a:p>
          </p:txBody>
        </p:sp>
        <p:sp>
          <p:nvSpPr>
            <p:cNvPr id="34" name="Rectangle 33"/>
            <p:cNvSpPr/>
            <p:nvPr/>
          </p:nvSpPr>
          <p:spPr>
            <a:xfrm>
              <a:off x="769361" y="1829859"/>
              <a:ext cx="644093" cy="707886"/>
            </a:xfrm>
            <a:prstGeom prst="rect">
              <a:avLst/>
            </a:prstGeom>
          </p:spPr>
          <p:txBody>
            <a:bodyPr wrap="square">
              <a:spAutoFit/>
            </a:bodyPr>
            <a:lstStyle/>
            <a:p>
              <a:r>
                <a:rPr lang="en-US" sz="4000" dirty="0">
                  <a:solidFill>
                    <a:srgbClr val="7030A0"/>
                  </a:solidFill>
                </a:rPr>
                <a:t>“</a:t>
              </a:r>
            </a:p>
          </p:txBody>
        </p:sp>
        <p:sp>
          <p:nvSpPr>
            <p:cNvPr id="47" name="Rectangle 46"/>
            <p:cNvSpPr/>
            <p:nvPr/>
          </p:nvSpPr>
          <p:spPr>
            <a:xfrm>
              <a:off x="3654653" y="2608523"/>
              <a:ext cx="763750" cy="707886"/>
            </a:xfrm>
            <a:prstGeom prst="rect">
              <a:avLst/>
            </a:prstGeom>
          </p:spPr>
          <p:txBody>
            <a:bodyPr wrap="square">
              <a:spAutoFit/>
            </a:bodyPr>
            <a:lstStyle/>
            <a:p>
              <a:r>
                <a:rPr lang="en-US" sz="4000" dirty="0">
                  <a:solidFill>
                    <a:srgbClr val="7030A0"/>
                  </a:solidFill>
                </a:rPr>
                <a:t>”</a:t>
              </a:r>
            </a:p>
          </p:txBody>
        </p:sp>
      </p:grpSp>
      <p:sp>
        <p:nvSpPr>
          <p:cNvPr id="2" name="Date Placeholder 1"/>
          <p:cNvSpPr>
            <a:spLocks noGrp="1"/>
          </p:cNvSpPr>
          <p:nvPr>
            <p:ph type="dt" sz="half" idx="10"/>
          </p:nvPr>
        </p:nvSpPr>
        <p:spPr>
          <a:xfrm>
            <a:off x="6400800" y="6356350"/>
            <a:ext cx="2289048" cy="365760"/>
          </a:xfrm>
        </p:spPr>
        <p:txBody>
          <a:bodyPr/>
          <a:lstStyle/>
          <a:p>
            <a:fld id="{85E2CA78-F1F9-DB48-9855-7ACF6AF867DF}" type="datetime1">
              <a:rPr lang="en-US" smtClean="0"/>
              <a:t>8/8/16</a:t>
            </a:fld>
            <a:endParaRPr lang="en-US" dirty="0"/>
          </a:p>
        </p:txBody>
      </p:sp>
      <p:pic>
        <p:nvPicPr>
          <p:cNvPr id="7" name="Picture 6"/>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7104729" y="2592606"/>
            <a:ext cx="1267968" cy="1267968"/>
          </a:xfrm>
          <a:prstGeom prst="rect">
            <a:avLst/>
          </a:prstGeom>
        </p:spPr>
      </p:pic>
      <p:sp>
        <p:nvSpPr>
          <p:cNvPr id="3" name="Slide Number Placeholder 2"/>
          <p:cNvSpPr>
            <a:spLocks noGrp="1"/>
          </p:cNvSpPr>
          <p:nvPr>
            <p:ph type="sldNum" sz="quarter" idx="11"/>
          </p:nvPr>
        </p:nvSpPr>
        <p:spPr/>
        <p:txBody>
          <a:bodyPr/>
          <a:lstStyle/>
          <a:p>
            <a:fld id="{1F7DF5D7-FF41-4BF6-8958-28DFF1DB182D}" type="slidenum">
              <a:rPr lang="en-US" smtClean="0"/>
              <a:pPr/>
              <a:t>3</a:t>
            </a:fld>
            <a:endParaRPr lang="en-US" dirty="0"/>
          </a:p>
        </p:txBody>
      </p:sp>
    </p:spTree>
    <p:custDataLst>
      <p:tags r:id="rId1"/>
    </p:custDataLst>
    <p:extLst>
      <p:ext uri="{BB962C8B-B14F-4D97-AF65-F5344CB8AC3E}">
        <p14:creationId xmlns:p14="http://schemas.microsoft.com/office/powerpoint/2010/main" val="1414731622"/>
      </p:ext>
    </p:extLst>
  </p:cSld>
  <p:clrMapOvr>
    <a:masterClrMapping/>
  </p:clrMapOvr>
  <mc:AlternateContent xmlns:mc="http://schemas.openxmlformats.org/markup-compatibility/2006" xmlns:p14="http://schemas.microsoft.com/office/powerpoint/2010/main">
    <mc:Choice Requires="p14">
      <p:transition spd="slow" p14:dur="2000" advTm="31451"/>
    </mc:Choice>
    <mc:Fallback xmlns="">
      <p:transition spd="slow" advTm="314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37"/>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38"/>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39"/>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40"/>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41"/>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43"/>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44"/>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4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46"/>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50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ext uri="{D42A27DB-BD31-4B8C-83A1-F6EECF244321}">
                <p14:modId xmlns:p14="http://schemas.microsoft.com/office/powerpoint/2010/main" val="1512984773"/>
              </p:ext>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0</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2</a:t>
            </a:r>
            <a:endParaRPr lang="en-US" sz="2000" b="1" dirty="0"/>
          </a:p>
        </p:txBody>
      </p:sp>
      <mc:AlternateContent xmlns:mc="http://schemas.openxmlformats.org/markup-compatibility/2006" xmlns:a14="http://schemas.microsoft.com/office/drawing/2010/main">
        <mc:Choice Requires="a14">
          <p:sp>
            <p:nvSpPr>
              <p:cNvPr id="11" name="TextBox 10"/>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𝟐</m:t>
                        </m:r>
                      </m:sub>
                    </m:sSub>
                  </m:oMath>
                </a14:m>
                <a:endParaRPr lang="en-US" sz="2000" b="1" dirty="0"/>
              </a:p>
            </p:txBody>
          </p:sp>
        </mc:Choice>
        <mc:Fallback xmlns:mv="urn:schemas-microsoft-com:mac:vml" xmlns="">
          <p:sp>
            <p:nvSpPr>
              <p:cNvPr id="11" name="TextBox 10"/>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0"/>
                <a:stretch>
                  <a:fillRect l="-3676" t="-7692" b="-29231"/>
                </a:stretch>
              </a:blipFill>
            </p:spPr>
            <p:txBody>
              <a:bodyPr/>
              <a:lstStyle/>
              <a:p>
                <a:r>
                  <a:rPr lang="en-US">
                    <a:noFill/>
                  </a:rPr>
                  <a:t> </a:t>
                </a:r>
              </a:p>
            </p:txBody>
          </p:sp>
        </mc:Fallback>
      </mc:AlternateContent>
      <p:grpSp>
        <p:nvGrpSpPr>
          <p:cNvPr id="14" name="Group 13"/>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15" name="TextBox 14"/>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15" name="TextBox 14"/>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Flowchart: Multidocument 15"/>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16" name="Flowchart: Multidocument 15"/>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2"/>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38940" y="3045986"/>
                  <a:ext cx="121185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a:latin typeface="Cambria Math" panose="02040503050406030204" pitchFamily="18" charset="0"/>
                              </a:rPr>
                              <m:t>𝟏</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17" name="TextBox 16"/>
                <p:cNvSpPr txBox="1">
                  <a:spLocks noRot="1" noChangeAspect="1" noMove="1" noResize="1" noEditPoints="1" noAdjustHandles="1" noChangeArrowheads="1" noChangeShapeType="1" noTextEdit="1"/>
                </p:cNvSpPr>
                <p:nvPr/>
              </p:nvSpPr>
              <p:spPr>
                <a:xfrm>
                  <a:off x="5838940" y="3045986"/>
                  <a:ext cx="1211855" cy="400110"/>
                </a:xfrm>
                <a:prstGeom prst="rect">
                  <a:avLst/>
                </a:prstGeom>
                <a:blipFill rotWithShape="0">
                  <a:blip r:embed="rId13"/>
                  <a:stretch>
                    <a:fillRect b="-1538"/>
                  </a:stretch>
                </a:blipFill>
              </p:spPr>
              <p:txBody>
                <a:bodyPr/>
                <a:lstStyle/>
                <a:p>
                  <a:r>
                    <a:rPr lang="en-US">
                      <a:noFill/>
                    </a:rPr>
                    <a:t> </a:t>
                  </a:r>
                </a:p>
              </p:txBody>
            </p:sp>
          </mc:Fallback>
        </mc:AlternateContent>
      </p:grpSp>
      <p:sp>
        <p:nvSpPr>
          <p:cNvPr id="18" name="Date Placeholder 17"/>
          <p:cNvSpPr>
            <a:spLocks noGrp="1"/>
          </p:cNvSpPr>
          <p:nvPr>
            <p:ph type="dt" sz="half" idx="10"/>
          </p:nvPr>
        </p:nvSpPr>
        <p:spPr>
          <a:xfrm>
            <a:off x="6400800" y="6356350"/>
            <a:ext cx="2289048" cy="365760"/>
          </a:xfrm>
        </p:spPr>
        <p:txBody>
          <a:bodyPr/>
          <a:lstStyle/>
          <a:p>
            <a:fld id="{D18594C9-46D5-EF4C-B0A8-D705BE2CC8F4}" type="datetime1">
              <a:rPr lang="en-US" smtClean="0"/>
              <a:t>8/8/16</a:t>
            </a:fld>
            <a:endParaRPr lang="en-US" dirty="0"/>
          </a:p>
        </p:txBody>
      </p:sp>
      <p:graphicFrame>
        <p:nvGraphicFramePr>
          <p:cNvPr id="20" name="Table 19"/>
          <p:cNvGraphicFramePr>
            <a:graphicFrameLocks noGrp="1"/>
          </p:cNvGraphicFramePr>
          <p:nvPr>
            <p:extLst>
              <p:ext uri="{D42A27DB-BD31-4B8C-83A1-F6EECF244321}">
                <p14:modId xmlns:p14="http://schemas.microsoft.com/office/powerpoint/2010/main" val="927876883"/>
              </p:ext>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(4/16)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0" baseline="0" dirty="0" smtClean="0">
                          <a:solidFill>
                            <a:schemeClr val="tx1"/>
                          </a:solidFill>
                        </a:rPr>
                        <a:t>             </a:t>
                      </a:r>
                      <a:r>
                        <a:rPr lang="en-US" sz="2000" baseline="0" dirty="0" smtClean="0">
                          <a:solidFill>
                            <a:srgbClr val="00B050"/>
                          </a:solidFill>
                        </a:rPr>
                        <a:t> </a:t>
                      </a:r>
                      <a:r>
                        <a:rPr lang="en-US" sz="2000" dirty="0" smtClean="0">
                          <a:solidFill>
                            <a:srgbClr val="EBECF0"/>
                          </a:solidFill>
                        </a:rPr>
                        <a:t>a</a:t>
                      </a:r>
                      <a:r>
                        <a:rPr lang="en-US" sz="2000" baseline="0" dirty="0" smtClean="0">
                          <a:solidFill>
                            <a:srgbClr val="EBECF0"/>
                          </a:solidFill>
                        </a:rPr>
                        <a:t>    </a:t>
                      </a:r>
                      <a:r>
                        <a:rPr lang="en-US" sz="2000" dirty="0" smtClean="0">
                          <a:solidFill>
                            <a:srgbClr val="EBECF0"/>
                          </a:solidFill>
                        </a:rPr>
                        <a:t>  </a:t>
                      </a:r>
                      <a:r>
                        <a:rPr lang="en-US" sz="500" dirty="0" smtClean="0">
                          <a:solidFill>
                            <a:srgbClr val="EBECF0"/>
                          </a:solidFill>
                        </a:rPr>
                        <a:t> </a:t>
                      </a:r>
                      <a:r>
                        <a:rPr lang="en-US" sz="2000" b="1" dirty="0" smtClean="0">
                          <a:solidFill>
                            <a:schemeClr val="tx1"/>
                          </a:solidFill>
                        </a:rPr>
                        <a:t>(3/16)</a:t>
                      </a:r>
                    </a:p>
                  </a:txBody>
                  <a:tcPr marR="0"/>
                </a:tc>
              </a:tr>
            </a:tbl>
          </a:graphicData>
        </a:graphic>
      </p:graphicFrame>
      <p:sp>
        <p:nvSpPr>
          <p:cNvPr id="2" name="Slide Number Placeholder 1"/>
          <p:cNvSpPr>
            <a:spLocks noGrp="1"/>
          </p:cNvSpPr>
          <p:nvPr>
            <p:ph type="sldNum" sz="quarter" idx="11"/>
          </p:nvPr>
        </p:nvSpPr>
        <p:spPr/>
        <p:txBody>
          <a:bodyPr/>
          <a:lstStyle/>
          <a:p>
            <a:fld id="{1F7DF5D7-FF41-4BF6-8958-28DFF1DB182D}" type="slidenum">
              <a:rPr lang="en-US" smtClean="0"/>
              <a:pPr/>
              <a:t>30</a:t>
            </a:fld>
            <a:endParaRPr lang="en-US" dirty="0"/>
          </a:p>
        </p:txBody>
      </p:sp>
    </p:spTree>
    <p:custDataLst>
      <p:tags r:id="rId1"/>
    </p:custDataLst>
    <p:extLst>
      <p:ext uri="{BB962C8B-B14F-4D97-AF65-F5344CB8AC3E}">
        <p14:creationId xmlns:p14="http://schemas.microsoft.com/office/powerpoint/2010/main" val="2844179248"/>
      </p:ext>
    </p:extLst>
  </p:cSld>
  <p:clrMapOvr>
    <a:masterClrMapping/>
  </p:clrMapOvr>
  <mc:AlternateContent xmlns:mc="http://schemas.openxmlformats.org/markup-compatibility/2006" xmlns:p14="http://schemas.microsoft.com/office/powerpoint/2010/main">
    <mc:Choice Requires="p14">
      <p:transition spd="slow" p14:dur="2000" advTm="12505"/>
    </mc:Choice>
    <mc:Fallback xmlns:mv="urn:schemas-microsoft-com:mac:vml" xmlns="">
      <mp:transition xmlns:mp="http://schemas.microsoft.com/office/mac/powerpoint/2008/main" spd="slow" advTm="125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ext uri="{D42A27DB-BD31-4B8C-83A1-F6EECF244321}">
                <p14:modId xmlns:p14="http://schemas.microsoft.com/office/powerpoint/2010/main" val="730419557"/>
              </p:ext>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0</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2</a:t>
            </a:r>
            <a:endParaRPr lang="en-US" sz="2000" b="1" dirty="0"/>
          </a:p>
        </p:txBody>
      </p:sp>
      <mc:AlternateContent xmlns:mc="http://schemas.openxmlformats.org/markup-compatibility/2006" xmlns:a14="http://schemas.microsoft.com/office/drawing/2010/main">
        <mc:Choice Requires="a14">
          <p:sp>
            <p:nvSpPr>
              <p:cNvPr id="12" name="TextBox 11"/>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𝟐</m:t>
                        </m:r>
                      </m:sub>
                    </m:sSub>
                  </m:oMath>
                </a14:m>
                <a:endParaRPr lang="en-US" sz="2000" b="1" dirty="0"/>
              </a:p>
            </p:txBody>
          </p:sp>
        </mc:Choice>
        <mc:Fallback xmlns:mv="urn:schemas-microsoft-com:mac:vml" xmlns="">
          <p:sp>
            <p:nvSpPr>
              <p:cNvPr id="12" name="TextBox 11"/>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0"/>
                <a:stretch>
                  <a:fillRect l="-3676" t="-7692" b="-29231"/>
                </a:stretch>
              </a:blipFill>
            </p:spPr>
            <p:txBody>
              <a:bodyPr/>
              <a:lstStyle/>
              <a:p>
                <a:r>
                  <a:rPr lang="en-US">
                    <a:noFill/>
                  </a:rPr>
                  <a:t> </a:t>
                </a:r>
              </a:p>
            </p:txBody>
          </p:sp>
        </mc:Fallback>
      </mc:AlternateContent>
      <p:grpSp>
        <p:nvGrpSpPr>
          <p:cNvPr id="15" name="Group 14"/>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16" name="TextBox 15"/>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16" name="TextBox 15"/>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Flowchart: Multidocument 16"/>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17" name="Flowchart: Multidocument 16"/>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2"/>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838940" y="3045986"/>
                  <a:ext cx="121185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18" name="TextBox 17"/>
                <p:cNvSpPr txBox="1">
                  <a:spLocks noRot="1" noChangeAspect="1" noMove="1" noResize="1" noEditPoints="1" noAdjustHandles="1" noChangeArrowheads="1" noChangeShapeType="1" noTextEdit="1"/>
                </p:cNvSpPr>
                <p:nvPr/>
              </p:nvSpPr>
              <p:spPr>
                <a:xfrm>
                  <a:off x="5838940" y="3045986"/>
                  <a:ext cx="1211855" cy="707886"/>
                </a:xfrm>
                <a:prstGeom prst="rect">
                  <a:avLst/>
                </a:prstGeom>
                <a:blipFill rotWithShape="0">
                  <a:blip r:embed="rId13"/>
                  <a:stretch>
                    <a:fillRect/>
                  </a:stretch>
                </a:blipFill>
              </p:spPr>
              <p:txBody>
                <a:bodyPr/>
                <a:lstStyle/>
                <a:p>
                  <a:r>
                    <a:rPr lang="en-US">
                      <a:noFill/>
                    </a:rPr>
                    <a:t> </a:t>
                  </a:r>
                </a:p>
              </p:txBody>
            </p:sp>
          </mc:Fallback>
        </mc:AlternateContent>
      </p:grpSp>
      <p:sp>
        <p:nvSpPr>
          <p:cNvPr id="19" name="Date Placeholder 18"/>
          <p:cNvSpPr>
            <a:spLocks noGrp="1"/>
          </p:cNvSpPr>
          <p:nvPr>
            <p:ph type="dt" sz="half" idx="10"/>
          </p:nvPr>
        </p:nvSpPr>
        <p:spPr>
          <a:xfrm>
            <a:off x="6400800" y="6356350"/>
            <a:ext cx="2289048" cy="365760"/>
          </a:xfrm>
        </p:spPr>
        <p:txBody>
          <a:bodyPr/>
          <a:lstStyle/>
          <a:p>
            <a:fld id="{75D3AC83-551D-784D-BB9B-54F55359B183}" type="datetime1">
              <a:rPr lang="en-US" smtClean="0"/>
              <a:t>8/8/16</a:t>
            </a:fld>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93213442"/>
              </p:ext>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(4/16)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0" baseline="0" dirty="0" smtClean="0">
                          <a:solidFill>
                            <a:schemeClr val="tx1"/>
                          </a:solidFill>
                        </a:rPr>
                        <a:t>             </a:t>
                      </a:r>
                      <a:r>
                        <a:rPr lang="en-US" sz="2000" baseline="0" dirty="0" smtClean="0">
                          <a:solidFill>
                            <a:srgbClr val="00B050"/>
                          </a:solidFill>
                        </a:rPr>
                        <a:t> </a:t>
                      </a:r>
                      <a:r>
                        <a:rPr lang="en-US" sz="2000" dirty="0" smtClean="0">
                          <a:solidFill>
                            <a:srgbClr val="EBECF0"/>
                          </a:solidFill>
                        </a:rPr>
                        <a:t>a</a:t>
                      </a:r>
                      <a:r>
                        <a:rPr lang="en-US" sz="2000" baseline="0" dirty="0" smtClean="0">
                          <a:solidFill>
                            <a:srgbClr val="EBECF0"/>
                          </a:solidFill>
                        </a:rPr>
                        <a:t>    </a:t>
                      </a:r>
                      <a:r>
                        <a:rPr lang="en-US" sz="2000" dirty="0" smtClean="0">
                          <a:solidFill>
                            <a:srgbClr val="EBECF0"/>
                          </a:solidFill>
                        </a:rPr>
                        <a:t>  </a:t>
                      </a:r>
                      <a:r>
                        <a:rPr lang="en-US" sz="500" dirty="0" smtClean="0">
                          <a:solidFill>
                            <a:srgbClr val="EBECF0"/>
                          </a:solidFill>
                        </a:rPr>
                        <a:t> </a:t>
                      </a:r>
                      <a:r>
                        <a:rPr lang="en-US" sz="2000" b="1" dirty="0" smtClean="0">
                          <a:solidFill>
                            <a:schemeClr val="tx1"/>
                          </a:solidFill>
                        </a:rPr>
                        <a:t>(3/16)</a:t>
                      </a:r>
                    </a:p>
                  </a:txBody>
                  <a:tcPr marR="0"/>
                </a:tc>
              </a:tr>
            </a:tbl>
          </a:graphicData>
        </a:graphic>
      </p:graphicFrame>
      <p:sp>
        <p:nvSpPr>
          <p:cNvPr id="2" name="Slide Number Placeholder 1"/>
          <p:cNvSpPr>
            <a:spLocks noGrp="1"/>
          </p:cNvSpPr>
          <p:nvPr>
            <p:ph type="sldNum" sz="quarter" idx="11"/>
          </p:nvPr>
        </p:nvSpPr>
        <p:spPr/>
        <p:txBody>
          <a:bodyPr/>
          <a:lstStyle/>
          <a:p>
            <a:fld id="{1F7DF5D7-FF41-4BF6-8958-28DFF1DB182D}" type="slidenum">
              <a:rPr lang="en-US" smtClean="0"/>
              <a:pPr/>
              <a:t>31</a:t>
            </a:fld>
            <a:endParaRPr lang="en-US" dirty="0"/>
          </a:p>
        </p:txBody>
      </p:sp>
    </p:spTree>
    <p:custDataLst>
      <p:tags r:id="rId1"/>
    </p:custDataLst>
    <p:extLst>
      <p:ext uri="{BB962C8B-B14F-4D97-AF65-F5344CB8AC3E}">
        <p14:creationId xmlns:p14="http://schemas.microsoft.com/office/powerpoint/2010/main" val="1588397257"/>
      </p:ext>
    </p:extLst>
  </p:cSld>
  <p:clrMapOvr>
    <a:masterClrMapping/>
  </p:clrMapOvr>
  <mc:AlternateContent xmlns:mc="http://schemas.openxmlformats.org/markup-compatibility/2006" xmlns:p14="http://schemas.microsoft.com/office/powerpoint/2010/main">
    <mc:Choice Requires="p14">
      <p:transition spd="slow" p14:dur="2000" advTm="8042"/>
    </mc:Choice>
    <mc:Fallback xmlns:mv="urn:schemas-microsoft-com:mac:vml" xmlns="">
      <mp:transition xmlns:mp="http://schemas.microsoft.com/office/mac/powerpoint/2008/main" spd="slow" advTm="8042"/>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ext uri="{D42A27DB-BD31-4B8C-83A1-F6EECF244321}">
                <p14:modId xmlns:p14="http://schemas.microsoft.com/office/powerpoint/2010/main" val="1260723308"/>
              </p:ext>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2</a:t>
            </a:r>
            <a:endParaRPr lang="en-US" sz="2000" b="1" dirty="0"/>
          </a:p>
        </p:txBody>
      </p:sp>
      <mc:AlternateContent xmlns:mc="http://schemas.openxmlformats.org/markup-compatibility/2006" xmlns:a14="http://schemas.microsoft.com/office/drawing/2010/main">
        <mc:Choice Requires="a14">
          <p:sp>
            <p:nvSpPr>
              <p:cNvPr id="16" name="TextBox 15"/>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𝟐</m:t>
                        </m:r>
                      </m:sub>
                    </m:sSub>
                  </m:oMath>
                </a14:m>
                <a:endParaRPr lang="en-US" sz="2000" b="1" dirty="0"/>
              </a:p>
            </p:txBody>
          </p:sp>
        </mc:Choice>
        <mc:Fallback xmlns:mv="urn:schemas-microsoft-com:mac:vml" xmlns="">
          <p:sp>
            <p:nvSpPr>
              <p:cNvPr id="16" name="TextBox 15"/>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0"/>
                <a:stretch>
                  <a:fillRect l="-3676" t="-7692" b="-29231"/>
                </a:stretch>
              </a:blipFill>
            </p:spPr>
            <p:txBody>
              <a:bodyPr/>
              <a:lstStyle/>
              <a:p>
                <a:r>
                  <a:rPr lang="en-US">
                    <a:noFill/>
                  </a:rPr>
                  <a:t> </a:t>
                </a:r>
              </a:p>
            </p:txBody>
          </p:sp>
        </mc:Fallback>
      </mc:AlternateContent>
      <p:grpSp>
        <p:nvGrpSpPr>
          <p:cNvPr id="20" name="Group 19"/>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21" name="TextBox 20"/>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21" name="TextBox 20"/>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Flowchart: Multidocument 21"/>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22" name="Flowchart: Multidocument 21"/>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2"/>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838940" y="3045986"/>
                  <a:ext cx="121185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23" name="TextBox 22"/>
                <p:cNvSpPr txBox="1">
                  <a:spLocks noRot="1" noChangeAspect="1" noMove="1" noResize="1" noEditPoints="1" noAdjustHandles="1" noChangeArrowheads="1" noChangeShapeType="1" noTextEdit="1"/>
                </p:cNvSpPr>
                <p:nvPr/>
              </p:nvSpPr>
              <p:spPr>
                <a:xfrm>
                  <a:off x="5838940" y="3045986"/>
                  <a:ext cx="1211855" cy="707886"/>
                </a:xfrm>
                <a:prstGeom prst="rect">
                  <a:avLst/>
                </a:prstGeom>
                <a:blipFill rotWithShape="0">
                  <a:blip r:embed="rId13"/>
                  <a:stretch>
                    <a:fillRect/>
                  </a:stretch>
                </a:blipFill>
              </p:spPr>
              <p:txBody>
                <a:bodyPr/>
                <a:lstStyle/>
                <a:p>
                  <a:r>
                    <a:rPr lang="en-US">
                      <a:noFill/>
                    </a:rPr>
                    <a:t> </a:t>
                  </a:r>
                </a:p>
              </p:txBody>
            </p:sp>
          </mc:Fallback>
        </mc:AlternateContent>
      </p:grpSp>
      <p:sp>
        <p:nvSpPr>
          <p:cNvPr id="14" name="Date Placeholder 13"/>
          <p:cNvSpPr>
            <a:spLocks noGrp="1"/>
          </p:cNvSpPr>
          <p:nvPr>
            <p:ph type="dt" sz="half" idx="10"/>
          </p:nvPr>
        </p:nvSpPr>
        <p:spPr>
          <a:xfrm>
            <a:off x="6400800" y="6356350"/>
            <a:ext cx="2289048" cy="365760"/>
          </a:xfrm>
        </p:spPr>
        <p:txBody>
          <a:bodyPr/>
          <a:lstStyle/>
          <a:p>
            <a:fld id="{248E3968-7459-034D-A3B8-E6419480EF42}" type="datetime1">
              <a:rPr lang="en-US" smtClean="0"/>
              <a:t>8/8/16</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1330116650"/>
              </p:ext>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a:t>
                      </a:r>
                      <a:r>
                        <a:rPr kumimoji="0" lang="en-US" sz="1000" b="1" i="0" u="none" strike="noStrike" kern="1200" cap="none" spc="0" normalizeH="0" baseline="0" noProof="0" dirty="0" smtClean="0">
                          <a:ln>
                            <a:noFill/>
                          </a:ln>
                          <a:solidFill>
                            <a:prstClr val="black"/>
                          </a:solidFill>
                          <a:effectLst/>
                          <a:uLnTx/>
                          <a:uFillTx/>
                          <a:latin typeface="+mn-lt"/>
                          <a:ea typeface="+mn-ea"/>
                          <a:cs typeface="+mn-cs"/>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(8/16)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dirty="0" smtClean="0">
                          <a:solidFill>
                            <a:srgbClr val="EBECF0"/>
                          </a:solidFill>
                        </a:rPr>
                        <a:t> a</a:t>
                      </a:r>
                      <a:r>
                        <a:rPr lang="en-US" sz="2000" baseline="0" dirty="0" smtClean="0">
                          <a:solidFill>
                            <a:srgbClr val="EBECF0"/>
                          </a:solidFill>
                        </a:rPr>
                        <a:t>     </a:t>
                      </a:r>
                      <a:r>
                        <a:rPr lang="en-US" sz="1500" baseline="0" dirty="0" smtClean="0">
                          <a:solidFill>
                            <a:srgbClr val="EBECF0"/>
                          </a:solidFill>
                        </a:rPr>
                        <a:t> </a:t>
                      </a:r>
                      <a:r>
                        <a:rPr lang="en-US" sz="2000" b="1" dirty="0" smtClean="0">
                          <a:solidFill>
                            <a:schemeClr val="tx1"/>
                          </a:solidFill>
                        </a:rPr>
                        <a:t>(5/16)</a:t>
                      </a:r>
                    </a:p>
                  </a:txBody>
                  <a:tcPr marR="0"/>
                </a:tc>
              </a:tr>
            </a:tbl>
          </a:graphicData>
        </a:graphic>
      </p:graphicFrame>
      <p:sp>
        <p:nvSpPr>
          <p:cNvPr id="2" name="Slide Number Placeholder 1"/>
          <p:cNvSpPr>
            <a:spLocks noGrp="1"/>
          </p:cNvSpPr>
          <p:nvPr>
            <p:ph type="sldNum" sz="quarter" idx="11"/>
          </p:nvPr>
        </p:nvSpPr>
        <p:spPr/>
        <p:txBody>
          <a:bodyPr/>
          <a:lstStyle/>
          <a:p>
            <a:fld id="{1F7DF5D7-FF41-4BF6-8958-28DFF1DB182D}" type="slidenum">
              <a:rPr lang="en-US" smtClean="0"/>
              <a:pPr/>
              <a:t>32</a:t>
            </a:fld>
            <a:endParaRPr lang="en-US" dirty="0"/>
          </a:p>
        </p:txBody>
      </p:sp>
    </p:spTree>
    <p:custDataLst>
      <p:tags r:id="rId1"/>
    </p:custDataLst>
    <p:extLst>
      <p:ext uri="{BB962C8B-B14F-4D97-AF65-F5344CB8AC3E}">
        <p14:creationId xmlns:p14="http://schemas.microsoft.com/office/powerpoint/2010/main" val="1084029579"/>
      </p:ext>
    </p:extLst>
  </p:cSld>
  <p:clrMapOvr>
    <a:masterClrMapping/>
  </p:clrMapOvr>
  <mc:AlternateContent xmlns:mc="http://schemas.openxmlformats.org/markup-compatibility/2006" xmlns:p14="http://schemas.microsoft.com/office/powerpoint/2010/main">
    <mc:Choice Requires="p14">
      <p:transition spd="slow" p14:dur="2000" advTm="8015"/>
    </mc:Choice>
    <mc:Fallback xmlns:mv="urn:schemas-microsoft-com:mac:vml" xmlns="">
      <mp:transition xmlns:mp="http://schemas.microsoft.com/office/mac/powerpoint/2008/main" spd="slow" advTm="80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404986055"/>
              </p:ext>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(8/16)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dirty="0" smtClean="0">
                          <a:solidFill>
                            <a:srgbClr val="EBECF0"/>
                          </a:solidFill>
                        </a:rPr>
                        <a:t> a</a:t>
                      </a:r>
                      <a:r>
                        <a:rPr lang="en-US" sz="2000" baseline="0" dirty="0" smtClean="0">
                          <a:solidFill>
                            <a:srgbClr val="EBECF0"/>
                          </a:solidFill>
                        </a:rPr>
                        <a:t>    </a:t>
                      </a:r>
                      <a:r>
                        <a:rPr lang="en-US" sz="2000" dirty="0" smtClean="0">
                          <a:solidFill>
                            <a:srgbClr val="EBECF0"/>
                          </a:solidFill>
                        </a:rPr>
                        <a:t> </a:t>
                      </a:r>
                      <a:r>
                        <a:rPr lang="en-US" sz="1500" dirty="0" smtClean="0">
                          <a:solidFill>
                            <a:srgbClr val="EBECF0"/>
                          </a:solidFill>
                        </a:rPr>
                        <a:t> </a:t>
                      </a:r>
                      <a:r>
                        <a:rPr lang="en-US" sz="2000" b="1" dirty="0" smtClean="0">
                          <a:solidFill>
                            <a:schemeClr val="tx1"/>
                          </a:solidFill>
                        </a:rPr>
                        <a:t>(5/16)</a:t>
                      </a:r>
                    </a:p>
                  </a:txBody>
                  <a:tcPr marR="0"/>
                </a:tc>
              </a:tr>
            </a:tbl>
          </a:graphicData>
        </a:graphic>
      </p:graphicFrame>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ext uri="{D42A27DB-BD31-4B8C-83A1-F6EECF244321}">
                <p14:modId xmlns:p14="http://schemas.microsoft.com/office/powerpoint/2010/main" val="1551505388"/>
              </p:ext>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pic>
        <p:nvPicPr>
          <p:cNvPr id="38" name="Picture 3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55660" y="5683576"/>
            <a:ext cx="275885" cy="206914"/>
          </a:xfrm>
          <a:prstGeom prst="rect">
            <a:avLst/>
          </a:prstGeom>
        </p:spPr>
      </p:pic>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3</a:t>
            </a:r>
            <a:endParaRPr lang="en-US" sz="2000" b="1" dirty="0"/>
          </a:p>
        </p:txBody>
      </p:sp>
      <p:sp>
        <p:nvSpPr>
          <p:cNvPr id="2" name="Rectangular Callout 1"/>
          <p:cNvSpPr/>
          <p:nvPr/>
        </p:nvSpPr>
        <p:spPr>
          <a:xfrm>
            <a:off x="633920" y="3726222"/>
            <a:ext cx="2208355" cy="885654"/>
          </a:xfrm>
          <a:prstGeom prst="wedgeRectCallout">
            <a:avLst>
              <a:gd name="adj1" fmla="val 34111"/>
              <a:gd name="adj2" fmla="val -110103"/>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q</a:t>
            </a:r>
            <a:r>
              <a:rPr lang="en-US" sz="2800" b="1" baseline="-25000" dirty="0" smtClean="0">
                <a:solidFill>
                  <a:srgbClr val="0070C0"/>
                </a:solidFill>
              </a:rPr>
              <a:t>2</a:t>
            </a:r>
            <a:r>
              <a:rPr lang="en-US" sz="2800" b="1" dirty="0" smtClean="0">
                <a:solidFill>
                  <a:srgbClr val="0070C0"/>
                </a:solidFill>
              </a:rPr>
              <a:t> is proven.</a:t>
            </a:r>
            <a:endParaRPr lang="en-US" sz="2800" b="1" dirty="0">
              <a:solidFill>
                <a:srgbClr val="0070C0"/>
              </a:solidFill>
            </a:endParaRPr>
          </a:p>
        </p:txBody>
      </p:sp>
      <mc:AlternateContent xmlns:mc="http://schemas.openxmlformats.org/markup-compatibility/2006" xmlns:a14="http://schemas.microsoft.com/office/drawing/2010/main">
        <mc:Choice Requires="a14">
          <p:sp>
            <p:nvSpPr>
              <p:cNvPr id="19" name="TextBox 18"/>
              <p:cNvSpPr txBox="1"/>
              <p:nvPr/>
            </p:nvSpPr>
            <p:spPr>
              <a:xfrm>
                <a:off x="3031545" y="5562611"/>
                <a:ext cx="1070863"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b="1" dirty="0">
                  <a:solidFill>
                    <a:schemeClr val="accent5">
                      <a:lumMod val="75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031545" y="5562611"/>
                <a:ext cx="1070863" cy="400110"/>
              </a:xfrm>
              <a:prstGeom prst="rect">
                <a:avLst/>
              </a:prstGeom>
              <a:blipFill rotWithShape="0">
                <a:blip r:embed="rId11"/>
                <a:stretch>
                  <a:fillRect l="-2273"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𝟑</m:t>
                        </m:r>
                      </m:sub>
                    </m:sSub>
                  </m:oMath>
                </a14:m>
                <a:endParaRPr lang="en-US" sz="2000" b="1" dirty="0"/>
              </a:p>
            </p:txBody>
          </p:sp>
        </mc:Choice>
        <mc:Fallback xmlns:mv="urn:schemas-microsoft-com:mac:vml" xmlns="">
          <p:sp>
            <p:nvSpPr>
              <p:cNvPr id="15" name="TextBox 14"/>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2"/>
                <a:stretch>
                  <a:fillRect l="-3676" t="-7692" b="-29231"/>
                </a:stretch>
              </a:blipFill>
            </p:spPr>
            <p:txBody>
              <a:bodyPr/>
              <a:lstStyle/>
              <a:p>
                <a:r>
                  <a:rPr lang="en-US">
                    <a:noFill/>
                  </a:rPr>
                  <a:t> </a:t>
                </a:r>
              </a:p>
            </p:txBody>
          </p:sp>
        </mc:Fallback>
      </mc:AlternateContent>
      <p:grpSp>
        <p:nvGrpSpPr>
          <p:cNvPr id="17" name="Group 16"/>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18" name="TextBox 17"/>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18" name="TextBox 17"/>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Flowchart: Multidocument 19"/>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20" name="Flowchart: Multidocument 19"/>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838940" y="3045986"/>
                  <a:ext cx="121185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21" name="TextBox 20"/>
                <p:cNvSpPr txBox="1">
                  <a:spLocks noRot="1" noChangeAspect="1" noMove="1" noResize="1" noEditPoints="1" noAdjustHandles="1" noChangeArrowheads="1" noChangeShapeType="1" noTextEdit="1"/>
                </p:cNvSpPr>
                <p:nvPr/>
              </p:nvSpPr>
              <p:spPr>
                <a:xfrm>
                  <a:off x="5838940" y="3045986"/>
                  <a:ext cx="1211855" cy="707886"/>
                </a:xfrm>
                <a:prstGeom prst="rect">
                  <a:avLst/>
                </a:prstGeom>
                <a:blipFill rotWithShape="0">
                  <a:blip r:embed="rId15"/>
                  <a:stretch>
                    <a:fillRect/>
                  </a:stretch>
                </a:blipFill>
              </p:spPr>
              <p:txBody>
                <a:bodyPr/>
                <a:lstStyle/>
                <a:p>
                  <a:r>
                    <a:rPr lang="en-US">
                      <a:noFill/>
                    </a:rPr>
                    <a:t> </a:t>
                  </a:r>
                </a:p>
              </p:txBody>
            </p:sp>
          </mc:Fallback>
        </mc:AlternateContent>
      </p:grpSp>
      <p:sp>
        <p:nvSpPr>
          <p:cNvPr id="22" name="Date Placeholder 21"/>
          <p:cNvSpPr>
            <a:spLocks noGrp="1"/>
          </p:cNvSpPr>
          <p:nvPr>
            <p:ph type="dt" sz="half" idx="10"/>
          </p:nvPr>
        </p:nvSpPr>
        <p:spPr>
          <a:xfrm>
            <a:off x="6400800" y="6356350"/>
            <a:ext cx="2289048" cy="365760"/>
          </a:xfrm>
        </p:spPr>
        <p:txBody>
          <a:bodyPr/>
          <a:lstStyle/>
          <a:p>
            <a:fld id="{19ACC3E3-541A-CB4F-8FE2-DC7E30C06F9E}" type="datetime1">
              <a:rPr lang="en-US" smtClean="0"/>
              <a:t>8/8/16</a:t>
            </a:fld>
            <a:endParaRPr lang="en-US" dirty="0"/>
          </a:p>
        </p:txBody>
      </p:sp>
      <p:sp>
        <p:nvSpPr>
          <p:cNvPr id="3" name="Slide Number Placeholder 2"/>
          <p:cNvSpPr>
            <a:spLocks noGrp="1"/>
          </p:cNvSpPr>
          <p:nvPr>
            <p:ph type="sldNum" sz="quarter" idx="11"/>
          </p:nvPr>
        </p:nvSpPr>
        <p:spPr/>
        <p:txBody>
          <a:bodyPr/>
          <a:lstStyle/>
          <a:p>
            <a:fld id="{1F7DF5D7-FF41-4BF6-8958-28DFF1DB182D}" type="slidenum">
              <a:rPr lang="en-US" smtClean="0"/>
              <a:pPr/>
              <a:t>33</a:t>
            </a:fld>
            <a:endParaRPr lang="en-US" dirty="0"/>
          </a:p>
        </p:txBody>
      </p:sp>
    </p:spTree>
    <p:custDataLst>
      <p:tags r:id="rId1"/>
    </p:custDataLst>
    <p:extLst>
      <p:ext uri="{BB962C8B-B14F-4D97-AF65-F5344CB8AC3E}">
        <p14:creationId xmlns:p14="http://schemas.microsoft.com/office/powerpoint/2010/main" val="184731542"/>
      </p:ext>
    </p:extLst>
  </p:cSld>
  <p:clrMapOvr>
    <a:masterClrMapping/>
  </p:clrMapOvr>
  <mc:AlternateContent xmlns:mc="http://schemas.openxmlformats.org/markup-compatibility/2006" xmlns:p14="http://schemas.microsoft.com/office/powerpoint/2010/main">
    <mc:Choice Requires="p14">
      <p:transition spd="slow" p14:dur="2000" advTm="20895"/>
    </mc:Choice>
    <mc:Fallback xmlns:mv="urn:schemas-microsoft-com:mac:vml" xmlns="">
      <mp:transition xmlns:mp="http://schemas.microsoft.com/office/mac/powerpoint/2008/main" spd="slow" advTm="20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22" name="TextBox 21"/>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22" name="TextBox 21"/>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Flowchart: Multidocument 22"/>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23" name="Flowchart: Multidocument 22"/>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838940" y="3045986"/>
                  <a:ext cx="1211855"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𝟑</m:t>
                            </m:r>
                          </m:sub>
                        </m:sSub>
                        <m:r>
                          <a:rPr lang="en-US" sz="2000" b="1"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mv="urn:schemas-microsoft-com:mac:vml" xmlns="">
            <p:sp>
              <p:nvSpPr>
                <p:cNvPr id="24" name="TextBox 23"/>
                <p:cNvSpPr txBox="1">
                  <a:spLocks noRot="1" noChangeAspect="1" noMove="1" noResize="1" noEditPoints="1" noAdjustHandles="1" noChangeArrowheads="1" noChangeShapeType="1" noTextEdit="1"/>
                </p:cNvSpPr>
                <p:nvPr/>
              </p:nvSpPr>
              <p:spPr>
                <a:xfrm>
                  <a:off x="5838940" y="3045986"/>
                  <a:ext cx="1211855" cy="1015663"/>
                </a:xfrm>
                <a:prstGeom prst="rect">
                  <a:avLst/>
                </a:prstGeom>
                <a:blipFill rotWithShape="0">
                  <a:blip r:embed="rId6"/>
                  <a:stretch>
                    <a:fillRect/>
                  </a:stretch>
                </a:blipFill>
              </p:spPr>
              <p:txBody>
                <a:bodyPr/>
                <a:lstStyle/>
                <a:p>
                  <a:r>
                    <a:rPr lang="en-US">
                      <a:noFill/>
                    </a:rPr>
                    <a:t> </a:t>
                  </a:r>
                </a:p>
              </p:txBody>
            </p:sp>
          </mc:Fallback>
        </mc:AlternateContent>
      </p:grpSp>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ext uri="{D42A27DB-BD31-4B8C-83A1-F6EECF244321}">
                <p14:modId xmlns:p14="http://schemas.microsoft.com/office/powerpoint/2010/main" val="1236445646"/>
              </p:ext>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12"/>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3</a:t>
            </a:r>
            <a:endParaRPr lang="en-US" sz="2000" b="1" dirty="0"/>
          </a:p>
        </p:txBody>
      </p:sp>
      <mc:AlternateContent xmlns:mc="http://schemas.openxmlformats.org/markup-compatibility/2006" xmlns:a14="http://schemas.microsoft.com/office/drawing/2010/main">
        <mc:Choice Requires="a14">
          <p:sp>
            <p:nvSpPr>
              <p:cNvPr id="20" name="TextBox 19"/>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𝟑</m:t>
                        </m:r>
                      </m:sub>
                    </m:sSub>
                  </m:oMath>
                </a14:m>
                <a:endParaRPr lang="en-US" sz="2000" b="1" dirty="0"/>
              </a:p>
            </p:txBody>
          </p:sp>
        </mc:Choice>
        <mc:Fallback xmlns:mv="urn:schemas-microsoft-com:mac:vml" xmlns="">
          <p:sp>
            <p:nvSpPr>
              <p:cNvPr id="20" name="TextBox 19"/>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4"/>
                <a:stretch>
                  <a:fillRect l="-3676" t="-7692" b="-29231"/>
                </a:stretch>
              </a:blipFill>
            </p:spPr>
            <p:txBody>
              <a:bodyPr/>
              <a:lstStyle/>
              <a:p>
                <a:r>
                  <a:rPr lang="en-US">
                    <a:noFill/>
                  </a:rPr>
                  <a:t> </a:t>
                </a:r>
              </a:p>
            </p:txBody>
          </p:sp>
        </mc:Fallback>
      </mc:AlternateContent>
      <p:sp>
        <p:nvSpPr>
          <p:cNvPr id="25" name="Rectangular Callout 24"/>
          <p:cNvSpPr/>
          <p:nvPr/>
        </p:nvSpPr>
        <p:spPr>
          <a:xfrm>
            <a:off x="633920" y="3726222"/>
            <a:ext cx="2208355" cy="885654"/>
          </a:xfrm>
          <a:prstGeom prst="wedgeRectCallout">
            <a:avLst>
              <a:gd name="adj1" fmla="val 34111"/>
              <a:gd name="adj2" fmla="val -110103"/>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q</a:t>
            </a:r>
            <a:r>
              <a:rPr lang="en-US" sz="2800" b="1" baseline="-25000" dirty="0" smtClean="0">
                <a:solidFill>
                  <a:srgbClr val="0070C0"/>
                </a:solidFill>
              </a:rPr>
              <a:t>2</a:t>
            </a:r>
            <a:r>
              <a:rPr lang="en-US" sz="2800" b="1" dirty="0" smtClean="0">
                <a:solidFill>
                  <a:srgbClr val="0070C0"/>
                </a:solidFill>
              </a:rPr>
              <a:t> </a:t>
            </a:r>
            <a:r>
              <a:rPr lang="en-US" sz="2800" b="1" dirty="0">
                <a:solidFill>
                  <a:srgbClr val="0070C0"/>
                </a:solidFill>
              </a:rPr>
              <a:t>is proven.</a:t>
            </a:r>
          </a:p>
        </p:txBody>
      </p:sp>
      <p:sp>
        <p:nvSpPr>
          <p:cNvPr id="19" name="Date Placeholder 18"/>
          <p:cNvSpPr>
            <a:spLocks noGrp="1"/>
          </p:cNvSpPr>
          <p:nvPr>
            <p:ph type="dt" sz="half" idx="10"/>
          </p:nvPr>
        </p:nvSpPr>
        <p:spPr>
          <a:xfrm>
            <a:off x="6400800" y="6356350"/>
            <a:ext cx="2289048" cy="365760"/>
          </a:xfrm>
        </p:spPr>
        <p:txBody>
          <a:bodyPr/>
          <a:lstStyle/>
          <a:p>
            <a:fld id="{E73B7FB9-35C4-104F-A831-D07F5ACB04C5}" type="datetime1">
              <a:rPr lang="en-US" smtClean="0"/>
              <a:t>8/8/16</a:t>
            </a:fld>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926663670"/>
              </p:ext>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(8/16)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dirty="0" smtClean="0">
                          <a:solidFill>
                            <a:srgbClr val="EBECF0"/>
                          </a:solidFill>
                        </a:rPr>
                        <a:t> a</a:t>
                      </a:r>
                      <a:r>
                        <a:rPr lang="en-US" sz="2000" baseline="0" dirty="0" smtClean="0">
                          <a:solidFill>
                            <a:srgbClr val="EBECF0"/>
                          </a:solidFill>
                        </a:rPr>
                        <a:t>    </a:t>
                      </a:r>
                      <a:r>
                        <a:rPr lang="en-US" sz="2000" dirty="0" smtClean="0">
                          <a:solidFill>
                            <a:srgbClr val="EBECF0"/>
                          </a:solidFill>
                        </a:rPr>
                        <a:t> </a:t>
                      </a:r>
                      <a:r>
                        <a:rPr lang="en-US" sz="1500" dirty="0" smtClean="0">
                          <a:solidFill>
                            <a:srgbClr val="EBECF0"/>
                          </a:solidFill>
                        </a:rPr>
                        <a:t> </a:t>
                      </a:r>
                      <a:r>
                        <a:rPr lang="en-US" sz="2000" b="1" dirty="0" smtClean="0">
                          <a:solidFill>
                            <a:schemeClr val="tx1"/>
                          </a:solidFill>
                        </a:rPr>
                        <a:t>(5/16)</a:t>
                      </a:r>
                    </a:p>
                  </a:txBody>
                  <a:tcPr marR="0"/>
                </a:tc>
              </a:tr>
            </a:tbl>
          </a:graphicData>
        </a:graphic>
      </p:graphicFrame>
      <p:pic>
        <p:nvPicPr>
          <p:cNvPr id="31" name="Picture 3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55660" y="5683576"/>
            <a:ext cx="275885" cy="206914"/>
          </a:xfrm>
          <a:prstGeom prst="rect">
            <a:avLst/>
          </a:prstGeom>
        </p:spPr>
      </p:pic>
      <mc:AlternateContent xmlns:mc="http://schemas.openxmlformats.org/markup-compatibility/2006" xmlns:a14="http://schemas.microsoft.com/office/drawing/2010/main">
        <mc:Choice Requires="a14">
          <p:sp>
            <p:nvSpPr>
              <p:cNvPr id="32" name="TextBox 31"/>
              <p:cNvSpPr txBox="1"/>
              <p:nvPr/>
            </p:nvSpPr>
            <p:spPr>
              <a:xfrm>
                <a:off x="3031545" y="5562611"/>
                <a:ext cx="1070863"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b="1" dirty="0">
                  <a:solidFill>
                    <a:schemeClr val="accent5">
                      <a:lumMod val="75000"/>
                    </a:schemeClr>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031545" y="5562611"/>
                <a:ext cx="1070863" cy="400110"/>
              </a:xfrm>
              <a:prstGeom prst="rect">
                <a:avLst/>
              </a:prstGeom>
              <a:blipFill rotWithShape="0">
                <a:blip r:embed="rId16"/>
                <a:stretch>
                  <a:fillRect l="-2273" t="-7692" b="-29231"/>
                </a:stretch>
              </a:blipFill>
            </p:spPr>
            <p:txBody>
              <a:bodyPr/>
              <a:lstStyle/>
              <a:p>
                <a:r>
                  <a:rPr lang="en-US">
                    <a:noFill/>
                  </a:rPr>
                  <a:t> </a:t>
                </a:r>
              </a:p>
            </p:txBody>
          </p:sp>
        </mc:Fallback>
      </mc:AlternateContent>
      <p:sp>
        <p:nvSpPr>
          <p:cNvPr id="2" name="Slide Number Placeholder 1"/>
          <p:cNvSpPr>
            <a:spLocks noGrp="1"/>
          </p:cNvSpPr>
          <p:nvPr>
            <p:ph type="sldNum" sz="quarter" idx="11"/>
          </p:nvPr>
        </p:nvSpPr>
        <p:spPr/>
        <p:txBody>
          <a:bodyPr/>
          <a:lstStyle/>
          <a:p>
            <a:fld id="{1F7DF5D7-FF41-4BF6-8958-28DFF1DB182D}" type="slidenum">
              <a:rPr lang="en-US" smtClean="0"/>
              <a:pPr/>
              <a:t>34</a:t>
            </a:fld>
            <a:endParaRPr lang="en-US" dirty="0"/>
          </a:p>
        </p:txBody>
      </p:sp>
    </p:spTree>
    <p:custDataLst>
      <p:tags r:id="rId1"/>
    </p:custDataLst>
    <p:extLst>
      <p:ext uri="{BB962C8B-B14F-4D97-AF65-F5344CB8AC3E}">
        <p14:creationId xmlns:p14="http://schemas.microsoft.com/office/powerpoint/2010/main" val="3182202536"/>
      </p:ext>
    </p:extLst>
  </p:cSld>
  <p:clrMapOvr>
    <a:masterClrMapping/>
  </p:clrMapOvr>
  <mc:AlternateContent xmlns:mc="http://schemas.openxmlformats.org/markup-compatibility/2006" xmlns:p14="http://schemas.microsoft.com/office/powerpoint/2010/main">
    <mc:Choice Requires="p14">
      <p:transition spd="slow" p14:dur="2000" advTm="11154"/>
    </mc:Choice>
    <mc:Fallback xmlns:mv="urn:schemas-microsoft-com:mac:vml" xmlns="">
      <mp:transition xmlns:mp="http://schemas.microsoft.com/office/mac/powerpoint/2008/main" spd="slow" advTm="1115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ext uri="{D42A27DB-BD31-4B8C-83A1-F6EECF244321}">
                <p14:modId xmlns:p14="http://schemas.microsoft.com/office/powerpoint/2010/main" val="1535573688"/>
              </p:ext>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1</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1</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(16/16)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dirty="0" smtClean="0">
                          <a:solidFill>
                            <a:srgbClr val="EBECF0"/>
                          </a:solidFill>
                        </a:rPr>
                        <a:t> a</a:t>
                      </a:r>
                      <a:r>
                        <a:rPr lang="en-US" sz="2000" baseline="0" dirty="0" smtClean="0">
                          <a:solidFill>
                            <a:srgbClr val="EBECF0"/>
                          </a:solidFill>
                        </a:rPr>
                        <a:t>    </a:t>
                      </a:r>
                      <a:r>
                        <a:rPr lang="en-US" sz="2000" dirty="0" smtClean="0">
                          <a:solidFill>
                            <a:srgbClr val="EBECF0"/>
                          </a:solidFill>
                        </a:rPr>
                        <a:t> </a:t>
                      </a:r>
                      <a:r>
                        <a:rPr lang="en-US" sz="1500" dirty="0" smtClean="0">
                          <a:solidFill>
                            <a:srgbClr val="EBECF0"/>
                          </a:solidFill>
                        </a:rPr>
                        <a:t> </a:t>
                      </a:r>
                      <a:r>
                        <a:rPr lang="en-US" sz="2000" b="1" dirty="0" smtClean="0">
                          <a:solidFill>
                            <a:schemeClr val="tx1"/>
                          </a:solidFill>
                        </a:rPr>
                        <a:t>(5/16)</a:t>
                      </a:r>
                    </a:p>
                  </a:txBody>
                  <a:tcPr marR="0"/>
                </a:tc>
              </a:tr>
            </a:tbl>
          </a:graphicData>
        </a:graphic>
      </p:graphicFrame>
      <p:grpSp>
        <p:nvGrpSpPr>
          <p:cNvPr id="21" name="Group 20"/>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22" name="TextBox 21"/>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22" name="TextBox 21"/>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Flowchart: Multidocument 22"/>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23" name="Flowchart: Multidocument 22"/>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838940" y="3045986"/>
                  <a:ext cx="1211855"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𝟑</m:t>
                            </m:r>
                          </m:sub>
                        </m:sSub>
                        <m:r>
                          <a:rPr lang="en-US" sz="2000" b="1"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mv="urn:schemas-microsoft-com:mac:vml" xmlns="">
            <p:sp>
              <p:nvSpPr>
                <p:cNvPr id="24" name="TextBox 23"/>
                <p:cNvSpPr txBox="1">
                  <a:spLocks noRot="1" noChangeAspect="1" noMove="1" noResize="1" noEditPoints="1" noAdjustHandles="1" noChangeArrowheads="1" noChangeShapeType="1" noTextEdit="1"/>
                </p:cNvSpPr>
                <p:nvPr/>
              </p:nvSpPr>
              <p:spPr>
                <a:xfrm>
                  <a:off x="5838940" y="3045986"/>
                  <a:ext cx="1211855" cy="1015663"/>
                </a:xfrm>
                <a:prstGeom prst="rect">
                  <a:avLst/>
                </a:prstGeom>
                <a:blipFill rotWithShape="0">
                  <a:blip r:embed="rId6"/>
                  <a:stretch>
                    <a:fillRect/>
                  </a:stretch>
                </a:blipFill>
              </p:spPr>
              <p:txBody>
                <a:bodyPr/>
                <a:lstStyle/>
                <a:p>
                  <a:r>
                    <a:rPr lang="en-US">
                      <a:noFill/>
                    </a:rPr>
                    <a:t> </a:t>
                  </a:r>
                </a:p>
              </p:txBody>
            </p:sp>
          </mc:Fallback>
        </mc:AlternateContent>
      </p:grpSp>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ext uri="{D42A27DB-BD31-4B8C-83A1-F6EECF244321}">
                <p14:modId xmlns:p14="http://schemas.microsoft.com/office/powerpoint/2010/main" val="1063046756"/>
              </p:ext>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12"/>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3</a:t>
            </a:r>
            <a:endParaRPr lang="en-US" sz="2000" b="1" dirty="0"/>
          </a:p>
        </p:txBody>
      </p:sp>
      <p:sp>
        <p:nvSpPr>
          <p:cNvPr id="7" name="Rectangular Callout 6"/>
          <p:cNvSpPr/>
          <p:nvPr/>
        </p:nvSpPr>
        <p:spPr>
          <a:xfrm>
            <a:off x="6687914" y="3717726"/>
            <a:ext cx="2256817" cy="885654"/>
          </a:xfrm>
          <a:prstGeom prst="wedgeRectCallout">
            <a:avLst>
              <a:gd name="adj1" fmla="val -26715"/>
              <a:gd name="adj2" fmla="val -9017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q</a:t>
            </a:r>
            <a:r>
              <a:rPr lang="en-US" sz="2400" b="1" baseline="-25000" dirty="0" smtClean="0">
                <a:solidFill>
                  <a:srgbClr val="FF0000"/>
                </a:solidFill>
              </a:rPr>
              <a:t>1</a:t>
            </a:r>
            <a:r>
              <a:rPr lang="en-US" sz="2400" b="1" dirty="0" smtClean="0">
                <a:solidFill>
                  <a:srgbClr val="FF0000"/>
                </a:solidFill>
              </a:rPr>
              <a:t> </a:t>
            </a:r>
            <a:r>
              <a:rPr lang="en-US" sz="2400" b="1" dirty="0">
                <a:solidFill>
                  <a:srgbClr val="FF0000"/>
                </a:solidFill>
              </a:rPr>
              <a:t>is </a:t>
            </a:r>
            <a:r>
              <a:rPr lang="en-US" sz="2400" b="1" dirty="0" smtClean="0">
                <a:solidFill>
                  <a:srgbClr val="FF0000"/>
                </a:solidFill>
              </a:rPr>
              <a:t>impossible to prove.</a:t>
            </a:r>
            <a:endParaRPr lang="en-US" sz="2400" b="1" dirty="0">
              <a:solidFill>
                <a:srgbClr val="FF0000"/>
              </a:solidFill>
            </a:endParaRPr>
          </a:p>
        </p:txBody>
      </p:sp>
      <p:sp>
        <p:nvSpPr>
          <p:cNvPr id="17" name="TextBox 16"/>
          <p:cNvSpPr txBox="1"/>
          <p:nvPr/>
        </p:nvSpPr>
        <p:spPr>
          <a:xfrm>
            <a:off x="2935130" y="5188462"/>
            <a:ext cx="1397720" cy="369332"/>
          </a:xfrm>
          <a:prstGeom prst="rect">
            <a:avLst/>
          </a:prstGeom>
          <a:noFill/>
        </p:spPr>
        <p:txBody>
          <a:bodyPr wrap="square" rtlCol="0">
            <a:spAutoFit/>
          </a:bodyPr>
          <a:lstStyle/>
          <a:p>
            <a:pPr algn="ctr"/>
            <a:r>
              <a:rPr lang="en-US" dirty="0" smtClean="0"/>
              <a:t>Impossibility</a:t>
            </a:r>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𝟑</m:t>
                        </m:r>
                      </m:sub>
                    </m:sSub>
                  </m:oMath>
                </a14:m>
                <a:endParaRPr lang="en-US" sz="2000" b="1" dirty="0"/>
              </a:p>
            </p:txBody>
          </p:sp>
        </mc:Choice>
        <mc:Fallback xmlns:mv="urn:schemas-microsoft-com:mac:vml" xmlns="">
          <p:sp>
            <p:nvSpPr>
              <p:cNvPr id="20" name="TextBox 19"/>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4"/>
                <a:stretch>
                  <a:fillRect l="-3676" t="-7692" b="-29231"/>
                </a:stretch>
              </a:blipFill>
            </p:spPr>
            <p:txBody>
              <a:bodyPr/>
              <a:lstStyle/>
              <a:p>
                <a:r>
                  <a:rPr lang="en-US">
                    <a:noFill/>
                  </a:rPr>
                  <a:t> </a:t>
                </a:r>
              </a:p>
            </p:txBody>
          </p:sp>
        </mc:Fallback>
      </mc:AlternateContent>
      <p:sp>
        <p:nvSpPr>
          <p:cNvPr id="25" name="Rectangular Callout 24"/>
          <p:cNvSpPr/>
          <p:nvPr/>
        </p:nvSpPr>
        <p:spPr>
          <a:xfrm>
            <a:off x="633920" y="3726222"/>
            <a:ext cx="2208355" cy="885654"/>
          </a:xfrm>
          <a:prstGeom prst="wedgeRectCallout">
            <a:avLst>
              <a:gd name="adj1" fmla="val 34111"/>
              <a:gd name="adj2" fmla="val -110103"/>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q</a:t>
            </a:r>
            <a:r>
              <a:rPr lang="en-US" sz="2800" b="1" baseline="-25000" dirty="0" smtClean="0">
                <a:solidFill>
                  <a:srgbClr val="0070C0"/>
                </a:solidFill>
              </a:rPr>
              <a:t>2</a:t>
            </a:r>
            <a:r>
              <a:rPr lang="en-US" sz="2800" b="1" dirty="0" smtClean="0">
                <a:solidFill>
                  <a:srgbClr val="0070C0"/>
                </a:solidFill>
              </a:rPr>
              <a:t> </a:t>
            </a:r>
            <a:r>
              <a:rPr lang="en-US" sz="2800" b="1" dirty="0">
                <a:solidFill>
                  <a:srgbClr val="0070C0"/>
                </a:solidFill>
              </a:rPr>
              <a:t>is proven.</a:t>
            </a:r>
          </a:p>
        </p:txBody>
      </p:sp>
      <mc:AlternateContent xmlns:mc="http://schemas.openxmlformats.org/markup-compatibility/2006" xmlns:a14="http://schemas.microsoft.com/office/drawing/2010/main">
        <mc:Choice Requires="a14">
          <p:sp>
            <p:nvSpPr>
              <p:cNvPr id="27" name="TextBox 26"/>
              <p:cNvSpPr txBox="1"/>
              <p:nvPr/>
            </p:nvSpPr>
            <p:spPr>
              <a:xfrm>
                <a:off x="3031545" y="5562610"/>
                <a:ext cx="1070863"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b="1" dirty="0">
                  <a:solidFill>
                    <a:schemeClr val="accent5">
                      <a:lumMod val="75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031545" y="5562610"/>
                <a:ext cx="1070863" cy="400110"/>
              </a:xfrm>
              <a:prstGeom prst="rect">
                <a:avLst/>
              </a:prstGeom>
              <a:blipFill rotWithShape="0">
                <a:blip r:embed="rId15"/>
                <a:stretch>
                  <a:fillRect l="-2273" t="-7692" b="-29231"/>
                </a:stretch>
              </a:blipFill>
            </p:spPr>
            <p:txBody>
              <a:bodyPr/>
              <a:lstStyle/>
              <a:p>
                <a:r>
                  <a:rPr lang="en-US">
                    <a:noFill/>
                  </a:rPr>
                  <a:t> </a:t>
                </a:r>
              </a:p>
            </p:txBody>
          </p:sp>
        </mc:Fallback>
      </mc:AlternateContent>
      <p:sp>
        <p:nvSpPr>
          <p:cNvPr id="19" name="Date Placeholder 18"/>
          <p:cNvSpPr>
            <a:spLocks noGrp="1"/>
          </p:cNvSpPr>
          <p:nvPr>
            <p:ph type="dt" sz="half" idx="10"/>
          </p:nvPr>
        </p:nvSpPr>
        <p:spPr>
          <a:xfrm>
            <a:off x="6400800" y="6356350"/>
            <a:ext cx="2289048" cy="365760"/>
          </a:xfrm>
        </p:spPr>
        <p:txBody>
          <a:bodyPr/>
          <a:lstStyle/>
          <a:p>
            <a:fld id="{F61055EF-485B-9C48-BFAB-514AF0349798}" type="datetime1">
              <a:rPr lang="en-US" smtClean="0"/>
              <a:t>8/8/16</a:t>
            </a:fld>
            <a:endParaRPr lang="en-US" dirty="0"/>
          </a:p>
        </p:txBody>
      </p:sp>
      <p:pic>
        <p:nvPicPr>
          <p:cNvPr id="29" name="Picture 2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53964" y="5270766"/>
            <a:ext cx="207295" cy="207295"/>
          </a:xfrm>
          <a:prstGeom prst="rect">
            <a:avLst/>
          </a:prstGeom>
        </p:spPr>
      </p:pic>
      <p:sp>
        <p:nvSpPr>
          <p:cNvPr id="2" name="Slide Number Placeholder 1"/>
          <p:cNvSpPr>
            <a:spLocks noGrp="1"/>
          </p:cNvSpPr>
          <p:nvPr>
            <p:ph type="sldNum" sz="quarter" idx="11"/>
          </p:nvPr>
        </p:nvSpPr>
        <p:spPr/>
        <p:txBody>
          <a:bodyPr/>
          <a:lstStyle/>
          <a:p>
            <a:fld id="{1F7DF5D7-FF41-4BF6-8958-28DFF1DB182D}" type="slidenum">
              <a:rPr lang="en-US" smtClean="0"/>
              <a:pPr/>
              <a:t>35</a:t>
            </a:fld>
            <a:endParaRPr lang="en-US" dirty="0"/>
          </a:p>
        </p:txBody>
      </p:sp>
      <p:pic>
        <p:nvPicPr>
          <p:cNvPr id="30" name="Picture 29"/>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755660" y="5683576"/>
            <a:ext cx="275885" cy="206914"/>
          </a:xfrm>
          <a:prstGeom prst="rect">
            <a:avLst/>
          </a:prstGeom>
        </p:spPr>
      </p:pic>
    </p:spTree>
    <p:custDataLst>
      <p:tags r:id="rId1"/>
    </p:custDataLst>
    <p:extLst>
      <p:ext uri="{BB962C8B-B14F-4D97-AF65-F5344CB8AC3E}">
        <p14:creationId xmlns:p14="http://schemas.microsoft.com/office/powerpoint/2010/main" val="291663866"/>
      </p:ext>
    </p:extLst>
  </p:cSld>
  <p:clrMapOvr>
    <a:masterClrMapping/>
  </p:clrMapOvr>
  <mc:AlternateContent xmlns:mc="http://schemas.openxmlformats.org/markup-compatibility/2006" xmlns:p14="http://schemas.microsoft.com/office/powerpoint/2010/main">
    <mc:Choice Requires="p14">
      <p:transition spd="slow" p14:dur="2000" advTm="11154"/>
    </mc:Choice>
    <mc:Fallback xmlns="">
      <p:transition spd="slow" advTm="11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1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44562" y="2122244"/>
            <a:ext cx="3141982" cy="295715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2400" y="1924827"/>
            <a:ext cx="5359400" cy="3157214"/>
          </a:xfrm>
          <a:prstGeom prst="rect">
            <a:avLst/>
          </a:prstGeom>
        </p:spPr>
      </p:pic>
      <p:sp>
        <p:nvSpPr>
          <p:cNvPr id="5" name="Title 4"/>
          <p:cNvSpPr>
            <a:spLocks noGrp="1"/>
          </p:cNvSpPr>
          <p:nvPr>
            <p:ph type="title"/>
          </p:nvPr>
        </p:nvSpPr>
        <p:spPr/>
        <p:txBody>
          <a:bodyPr/>
          <a:lstStyle/>
          <a:p>
            <a:r>
              <a:rPr lang="en-US" dirty="0" smtClean="0"/>
              <a:t>Mixing Counterexamples</a:t>
            </a:r>
            <a:endParaRPr lang="en-US" dirty="0"/>
          </a:p>
        </p:txBody>
      </p:sp>
      <p:sp>
        <p:nvSpPr>
          <p:cNvPr id="18" name="TextBox 17"/>
          <p:cNvSpPr txBox="1"/>
          <p:nvPr/>
        </p:nvSpPr>
        <p:spPr>
          <a:xfrm>
            <a:off x="1931192" y="1458804"/>
            <a:ext cx="1818751" cy="369332"/>
          </a:xfrm>
          <a:prstGeom prst="rect">
            <a:avLst/>
          </a:prstGeom>
          <a:noFill/>
        </p:spPr>
        <p:txBody>
          <a:bodyPr wrap="square" rtlCol="0">
            <a:spAutoFit/>
          </a:bodyPr>
          <a:lstStyle/>
          <a:p>
            <a:pPr algn="ctr"/>
            <a:r>
              <a:rPr lang="en-US" b="1" dirty="0" smtClean="0"/>
              <a:t>Iteration 1</a:t>
            </a:r>
            <a:endParaRPr lang="en-US" b="1" dirty="0"/>
          </a:p>
        </p:txBody>
      </p:sp>
      <p:sp>
        <p:nvSpPr>
          <p:cNvPr id="20" name="TextBox 19"/>
          <p:cNvSpPr txBox="1"/>
          <p:nvPr/>
        </p:nvSpPr>
        <p:spPr>
          <a:xfrm>
            <a:off x="5955173" y="1458804"/>
            <a:ext cx="1818751" cy="369332"/>
          </a:xfrm>
          <a:prstGeom prst="rect">
            <a:avLst/>
          </a:prstGeom>
          <a:noFill/>
        </p:spPr>
        <p:txBody>
          <a:bodyPr wrap="square" rtlCol="0">
            <a:spAutoFit/>
          </a:bodyPr>
          <a:lstStyle/>
          <a:p>
            <a:pPr algn="ctr"/>
            <a:r>
              <a:rPr lang="en-US" b="1" dirty="0" smtClean="0"/>
              <a:t>Iteration 3</a:t>
            </a:r>
            <a:endParaRPr lang="en-US" b="1" dirty="0"/>
          </a:p>
        </p:txBody>
      </p:sp>
      <p:sp>
        <p:nvSpPr>
          <p:cNvPr id="21" name="Rectangle 20"/>
          <p:cNvSpPr/>
          <p:nvPr/>
        </p:nvSpPr>
        <p:spPr>
          <a:xfrm>
            <a:off x="1727991" y="3430459"/>
            <a:ext cx="822960" cy="23774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490911" y="3529578"/>
            <a:ext cx="822960" cy="23774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1994692" y="5082041"/>
                <a:ext cx="1656767" cy="400110"/>
              </a:xfrm>
              <a:prstGeom prst="rect">
                <a:avLst/>
              </a:prstGeom>
              <a:noFill/>
            </p:spPr>
            <p:txBody>
              <a:bodyPr wrap="square" rtlCol="0">
                <a:spAutoFit/>
              </a:bodyPr>
              <a:lstStyle/>
              <a:p>
                <a:pPr algn="ctr">
                  <a:defRPr/>
                </a:pPr>
                <a:r>
                  <a:rPr lang="en-US" sz="2000" b="1" dirty="0" smtClean="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b="1" i="1" smtClean="0">
                        <a:solidFill>
                          <a:schemeClr val="tx1"/>
                        </a:solidFill>
                        <a:latin typeface="Cambria Math" panose="02040503050406030204" pitchFamily="18" charset="0"/>
                      </a:rPr>
                      <m:t>∗</m:t>
                    </m:r>
                  </m:oMath>
                </a14:m>
                <a:r>
                  <a:rPr lang="en-US" sz="2000" b="1" dirty="0">
                    <a:solidFill>
                      <a:schemeClr val="accent5">
                        <a:lumMod val="75000"/>
                      </a:schemeClr>
                    </a:solidFill>
                  </a:rPr>
                  <a:t>c</a:t>
                </a:r>
                <a:r>
                  <a:rPr lang="en-US" sz="2000" b="1" baseline="-25000" dirty="0">
                    <a:solidFill>
                      <a:schemeClr val="accent5">
                        <a:lumMod val="75000"/>
                      </a:schemeClr>
                    </a:solidFill>
                  </a:rPr>
                  <a:t>0</a:t>
                </a:r>
                <a14:m>
                  <m:oMath xmlns:m="http://schemas.openxmlformats.org/officeDocument/2006/math">
                    <m:r>
                      <a:rPr lang="en-US" sz="2000" b="1" i="1" smtClean="0">
                        <a:solidFill>
                          <a:schemeClr val="tx1"/>
                        </a:solidFill>
                        <a:latin typeface="Cambria Math" panose="02040503050406030204" pitchFamily="18" charset="0"/>
                      </a:rPr>
                      <m:t>∗</m:t>
                    </m:r>
                  </m:oMath>
                </a14:m>
                <a:endParaRPr lang="en-US" sz="2000" b="1" dirty="0">
                  <a:solidFill>
                    <a:schemeClr val="accent5">
                      <a:lumMod val="7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994692" y="5082041"/>
                <a:ext cx="1656767" cy="400110"/>
              </a:xfrm>
              <a:prstGeom prst="rect">
                <a:avLst/>
              </a:prstGeom>
              <a:blipFill rotWithShape="0">
                <a:blip r:embed="rId6"/>
                <a:stretch>
                  <a:fillRect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45673" y="5082041"/>
                <a:ext cx="1656767" cy="400110"/>
              </a:xfrm>
              <a:prstGeom prst="rect">
                <a:avLst/>
              </a:prstGeom>
              <a:noFill/>
            </p:spPr>
            <p:txBody>
              <a:bodyPr wrap="square" rtlCol="0">
                <a:spAutoFit/>
              </a:bodyPr>
              <a:lstStyle/>
              <a:p>
                <a:pPr algn="ctr">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1</a:t>
                </a:r>
                <a14:m>
                  <m:oMath xmlns:m="http://schemas.openxmlformats.org/officeDocument/2006/math">
                    <m:r>
                      <a:rPr lang="en-US" sz="2000" b="1" i="1" smtClean="0">
                        <a:solidFill>
                          <a:schemeClr val="tx1"/>
                        </a:solidFill>
                        <a:latin typeface="Cambria Math" panose="02040503050406030204" pitchFamily="18" charset="0"/>
                      </a:rPr>
                      <m:t>∗</m:t>
                    </m:r>
                  </m:oMath>
                </a14:m>
                <a:r>
                  <a:rPr lang="en-US" sz="2000" b="1" dirty="0">
                    <a:solidFill>
                      <a:schemeClr val="accent5">
                        <a:lumMod val="75000"/>
                      </a:schemeClr>
                    </a:solidFill>
                  </a:rPr>
                  <a:t>c</a:t>
                </a:r>
                <a:r>
                  <a:rPr lang="en-US" sz="2000" b="1" baseline="-25000" dirty="0" smtClean="0">
                    <a:solidFill>
                      <a:schemeClr val="accent5">
                        <a:lumMod val="75000"/>
                      </a:schemeClr>
                    </a:solidFill>
                  </a:rPr>
                  <a:t>1</a:t>
                </a:r>
                <a14:m>
                  <m:oMath xmlns:m="http://schemas.openxmlformats.org/officeDocument/2006/math">
                    <m:r>
                      <a:rPr lang="en-US" sz="2000" b="1" i="1" smtClean="0">
                        <a:solidFill>
                          <a:schemeClr val="tx1"/>
                        </a:solidFill>
                        <a:latin typeface="Cambria Math" panose="02040503050406030204" pitchFamily="18" charset="0"/>
                      </a:rPr>
                      <m:t>∗</m:t>
                    </m:r>
                  </m:oMath>
                </a14:m>
                <a:endParaRPr lang="en-US" sz="2000" b="1" dirty="0">
                  <a:solidFill>
                    <a:schemeClr val="accent5">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145673" y="5082041"/>
                <a:ext cx="1656767" cy="400110"/>
              </a:xfrm>
              <a:prstGeom prst="rect">
                <a:avLst/>
              </a:prstGeom>
              <a:blipFill rotWithShape="0">
                <a:blip r:embed="rId7"/>
                <a:stretch>
                  <a:fillRect t="-7692" b="-29231"/>
                </a:stretch>
              </a:blipFill>
            </p:spPr>
            <p:txBody>
              <a:bodyPr/>
              <a:lstStyle/>
              <a:p>
                <a:r>
                  <a:rPr lang="en-US">
                    <a:noFill/>
                  </a:rPr>
                  <a:t> </a:t>
                </a:r>
              </a:p>
            </p:txBody>
          </p:sp>
        </mc:Fallback>
      </mc:AlternateContent>
      <p:sp>
        <p:nvSpPr>
          <p:cNvPr id="25" name="TextBox 24"/>
          <p:cNvSpPr txBox="1"/>
          <p:nvPr/>
        </p:nvSpPr>
        <p:spPr>
          <a:xfrm>
            <a:off x="296344" y="4990503"/>
            <a:ext cx="1468971" cy="923330"/>
          </a:xfrm>
          <a:prstGeom prst="rect">
            <a:avLst/>
          </a:prstGeom>
          <a:noFill/>
        </p:spPr>
        <p:txBody>
          <a:bodyPr wrap="square" rtlCol="0">
            <a:spAutoFit/>
          </a:bodyPr>
          <a:lstStyle/>
          <a:p>
            <a:pPr algn="ctr"/>
            <a:r>
              <a:rPr lang="en-US" b="1" dirty="0"/>
              <a:t>Eliminated </a:t>
            </a:r>
            <a:endParaRPr lang="en-US" b="1" dirty="0" smtClean="0"/>
          </a:p>
          <a:p>
            <a:pPr algn="ctr"/>
            <a:r>
              <a:rPr lang="en-US" b="1" dirty="0" smtClean="0"/>
              <a:t>Abstractions:</a:t>
            </a:r>
            <a:endParaRPr lang="en-US" b="1" dirty="0"/>
          </a:p>
          <a:p>
            <a:endParaRPr lang="en-US" b="1" dirty="0"/>
          </a:p>
        </p:txBody>
      </p:sp>
      <p:sp>
        <p:nvSpPr>
          <p:cNvPr id="13" name="Date Placeholder 12"/>
          <p:cNvSpPr>
            <a:spLocks noGrp="1"/>
          </p:cNvSpPr>
          <p:nvPr>
            <p:ph type="dt" sz="half" idx="10"/>
          </p:nvPr>
        </p:nvSpPr>
        <p:spPr>
          <a:xfrm>
            <a:off x="6400800" y="6356350"/>
            <a:ext cx="2289048" cy="365760"/>
          </a:xfrm>
        </p:spPr>
        <p:txBody>
          <a:bodyPr/>
          <a:lstStyle/>
          <a:p>
            <a:fld id="{B5B0C2FB-3F4C-4D44-A916-7FE5101933BD}" type="datetime1">
              <a:rPr lang="en-US" smtClean="0"/>
              <a:t>8/8/16</a:t>
            </a:fld>
            <a:endParaRPr lang="en-US"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36</a:t>
            </a:fld>
            <a:endParaRPr lang="en-US" dirty="0"/>
          </a:p>
        </p:txBody>
      </p:sp>
    </p:spTree>
    <p:custDataLst>
      <p:tags r:id="rId1"/>
    </p:custDataLst>
    <p:extLst>
      <p:ext uri="{BB962C8B-B14F-4D97-AF65-F5344CB8AC3E}">
        <p14:creationId xmlns:p14="http://schemas.microsoft.com/office/powerpoint/2010/main" val="1354709093"/>
      </p:ext>
    </p:extLst>
  </p:cSld>
  <p:clrMapOvr>
    <a:masterClrMapping/>
  </p:clrMapOvr>
  <mc:AlternateContent xmlns:mc="http://schemas.openxmlformats.org/markup-compatibility/2006" xmlns:p14="http://schemas.microsoft.com/office/powerpoint/2010/main">
    <mc:Choice Requires="p14">
      <p:transition spd="slow" p14:dur="2000" advTm="25987"/>
    </mc:Choice>
    <mc:Fallback xmlns="">
      <p:transition spd="slow" advTm="259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Mixing Counterexamples</a:t>
            </a:r>
            <a:endParaRPr lang="en-US" dirty="0"/>
          </a:p>
        </p:txBody>
      </p:sp>
      <p:sp>
        <p:nvSpPr>
          <p:cNvPr id="18" name="TextBox 17"/>
          <p:cNvSpPr txBox="1"/>
          <p:nvPr/>
        </p:nvSpPr>
        <p:spPr>
          <a:xfrm>
            <a:off x="1931192" y="1458804"/>
            <a:ext cx="1818751" cy="369332"/>
          </a:xfrm>
          <a:prstGeom prst="rect">
            <a:avLst/>
          </a:prstGeom>
          <a:noFill/>
        </p:spPr>
        <p:txBody>
          <a:bodyPr wrap="square" rtlCol="0">
            <a:spAutoFit/>
          </a:bodyPr>
          <a:lstStyle/>
          <a:p>
            <a:pPr algn="ctr"/>
            <a:r>
              <a:rPr lang="en-US" b="1" dirty="0" smtClean="0"/>
              <a:t>Iteration 1</a:t>
            </a:r>
            <a:endParaRPr lang="en-US" b="1" dirty="0"/>
          </a:p>
        </p:txBody>
      </p:sp>
      <p:sp>
        <p:nvSpPr>
          <p:cNvPr id="20" name="TextBox 19"/>
          <p:cNvSpPr txBox="1"/>
          <p:nvPr/>
        </p:nvSpPr>
        <p:spPr>
          <a:xfrm>
            <a:off x="5955173" y="1458804"/>
            <a:ext cx="1818751" cy="369332"/>
          </a:xfrm>
          <a:prstGeom prst="rect">
            <a:avLst/>
          </a:prstGeom>
          <a:noFill/>
        </p:spPr>
        <p:txBody>
          <a:bodyPr wrap="square" rtlCol="0">
            <a:spAutoFit/>
          </a:bodyPr>
          <a:lstStyle/>
          <a:p>
            <a:pPr algn="ctr"/>
            <a:r>
              <a:rPr lang="en-US" b="1" dirty="0" smtClean="0"/>
              <a:t>Iteration 3</a:t>
            </a:r>
            <a:endParaRPr lang="en-US" b="1" dirty="0"/>
          </a:p>
        </p:txBody>
      </p:sp>
      <mc:AlternateContent xmlns:mc="http://schemas.openxmlformats.org/markup-compatibility/2006" xmlns:a14="http://schemas.microsoft.com/office/drawing/2010/main">
        <mc:Choice Requires="a14">
          <p:sp>
            <p:nvSpPr>
              <p:cNvPr id="15" name="TextBox 14"/>
              <p:cNvSpPr txBox="1"/>
              <p:nvPr/>
            </p:nvSpPr>
            <p:spPr>
              <a:xfrm>
                <a:off x="1994692" y="5082041"/>
                <a:ext cx="1656767" cy="400110"/>
              </a:xfrm>
              <a:prstGeom prst="rect">
                <a:avLst/>
              </a:prstGeom>
              <a:noFill/>
            </p:spPr>
            <p:txBody>
              <a:bodyPr wrap="square" rtlCol="0">
                <a:spAutoFit/>
              </a:bodyPr>
              <a:lstStyle/>
              <a:p>
                <a:pPr algn="ctr">
                  <a:defRPr/>
                </a:pPr>
                <a:r>
                  <a:rPr lang="en-US" sz="2000" b="1" dirty="0" smtClean="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b="1" i="1" smtClean="0">
                        <a:solidFill>
                          <a:schemeClr val="tx1"/>
                        </a:solidFill>
                        <a:latin typeface="Cambria Math" panose="02040503050406030204" pitchFamily="18" charset="0"/>
                      </a:rPr>
                      <m:t>∗</m:t>
                    </m:r>
                  </m:oMath>
                </a14:m>
                <a:r>
                  <a:rPr lang="en-US" sz="2000" b="1" dirty="0">
                    <a:solidFill>
                      <a:schemeClr val="accent5">
                        <a:lumMod val="75000"/>
                      </a:schemeClr>
                    </a:solidFill>
                  </a:rPr>
                  <a:t>c</a:t>
                </a:r>
                <a:r>
                  <a:rPr lang="en-US" sz="2000" b="1" baseline="-25000" dirty="0">
                    <a:solidFill>
                      <a:schemeClr val="accent5">
                        <a:lumMod val="75000"/>
                      </a:schemeClr>
                    </a:solidFill>
                  </a:rPr>
                  <a:t>0</a:t>
                </a:r>
                <a14:m>
                  <m:oMath xmlns:m="http://schemas.openxmlformats.org/officeDocument/2006/math">
                    <m:r>
                      <a:rPr lang="en-US" sz="2000" b="1" i="1" smtClean="0">
                        <a:solidFill>
                          <a:schemeClr val="tx1"/>
                        </a:solidFill>
                        <a:latin typeface="Cambria Math" panose="02040503050406030204" pitchFamily="18" charset="0"/>
                      </a:rPr>
                      <m:t>∗</m:t>
                    </m:r>
                  </m:oMath>
                </a14:m>
                <a:endParaRPr lang="en-US" sz="2000" b="1" dirty="0">
                  <a:solidFill>
                    <a:schemeClr val="accent5">
                      <a:lumMod val="7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994692" y="5082041"/>
                <a:ext cx="1656767" cy="400110"/>
              </a:xfrm>
              <a:prstGeom prst="rect">
                <a:avLst/>
              </a:prstGeom>
              <a:blipFill rotWithShape="0">
                <a:blip r:embed="rId4"/>
                <a:stretch>
                  <a:fillRect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45673" y="5082041"/>
                <a:ext cx="1656767" cy="400110"/>
              </a:xfrm>
              <a:prstGeom prst="rect">
                <a:avLst/>
              </a:prstGeom>
              <a:noFill/>
            </p:spPr>
            <p:txBody>
              <a:bodyPr wrap="square" rtlCol="0">
                <a:spAutoFit/>
              </a:bodyPr>
              <a:lstStyle/>
              <a:p>
                <a:pPr algn="ctr">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1</a:t>
                </a:r>
                <a14:m>
                  <m:oMath xmlns:m="http://schemas.openxmlformats.org/officeDocument/2006/math">
                    <m:r>
                      <a:rPr lang="en-US" sz="2000" b="1" i="1" smtClean="0">
                        <a:solidFill>
                          <a:schemeClr val="tx1"/>
                        </a:solidFill>
                        <a:latin typeface="Cambria Math" panose="02040503050406030204" pitchFamily="18" charset="0"/>
                      </a:rPr>
                      <m:t>∗</m:t>
                    </m:r>
                  </m:oMath>
                </a14:m>
                <a:r>
                  <a:rPr lang="en-US" sz="2000" b="1" dirty="0">
                    <a:solidFill>
                      <a:schemeClr val="accent5">
                        <a:lumMod val="75000"/>
                      </a:schemeClr>
                    </a:solidFill>
                  </a:rPr>
                  <a:t>c</a:t>
                </a:r>
                <a:r>
                  <a:rPr lang="en-US" sz="2000" b="1" baseline="-25000" dirty="0" smtClean="0">
                    <a:solidFill>
                      <a:schemeClr val="accent5">
                        <a:lumMod val="75000"/>
                      </a:schemeClr>
                    </a:solidFill>
                  </a:rPr>
                  <a:t>1</a:t>
                </a:r>
                <a14:m>
                  <m:oMath xmlns:m="http://schemas.openxmlformats.org/officeDocument/2006/math">
                    <m:r>
                      <a:rPr lang="en-US" sz="2000" b="1" i="1" smtClean="0">
                        <a:solidFill>
                          <a:schemeClr val="tx1"/>
                        </a:solidFill>
                        <a:latin typeface="Cambria Math" panose="02040503050406030204" pitchFamily="18" charset="0"/>
                      </a:rPr>
                      <m:t>∗</m:t>
                    </m:r>
                  </m:oMath>
                </a14:m>
                <a:endParaRPr lang="en-US" sz="2000" b="1" dirty="0">
                  <a:solidFill>
                    <a:schemeClr val="accent5">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145673" y="5082041"/>
                <a:ext cx="1656767" cy="400110"/>
              </a:xfrm>
              <a:prstGeom prst="rect">
                <a:avLst/>
              </a:prstGeom>
              <a:blipFill rotWithShape="0">
                <a:blip r:embed="rId5"/>
                <a:stretch>
                  <a:fillRect t="-7692" b="-29231"/>
                </a:stretch>
              </a:blipFill>
            </p:spPr>
            <p:txBody>
              <a:bodyPr/>
              <a:lstStyle/>
              <a:p>
                <a:r>
                  <a:rPr lang="en-US">
                    <a:noFill/>
                  </a:rPr>
                  <a:t> </a:t>
                </a:r>
              </a:p>
            </p:txBody>
          </p:sp>
        </mc:Fallback>
      </mc:AlternateContent>
      <p:sp>
        <p:nvSpPr>
          <p:cNvPr id="25" name="TextBox 24"/>
          <p:cNvSpPr txBox="1"/>
          <p:nvPr/>
        </p:nvSpPr>
        <p:spPr>
          <a:xfrm>
            <a:off x="296344" y="4990503"/>
            <a:ext cx="1468971" cy="923330"/>
          </a:xfrm>
          <a:prstGeom prst="rect">
            <a:avLst/>
          </a:prstGeom>
          <a:noFill/>
        </p:spPr>
        <p:txBody>
          <a:bodyPr wrap="square" rtlCol="0">
            <a:spAutoFit/>
          </a:bodyPr>
          <a:lstStyle/>
          <a:p>
            <a:pPr algn="ctr"/>
            <a:r>
              <a:rPr lang="en-US" b="1" dirty="0"/>
              <a:t>Eliminated </a:t>
            </a:r>
            <a:endParaRPr lang="en-US" b="1" dirty="0" smtClean="0"/>
          </a:p>
          <a:p>
            <a:pPr algn="ctr"/>
            <a:r>
              <a:rPr lang="en-US" b="1" dirty="0" smtClean="0"/>
              <a:t>Abstractions:</a:t>
            </a:r>
            <a:endParaRPr lang="en-US" b="1" dirty="0"/>
          </a:p>
          <a:p>
            <a:endParaRPr lang="en-US" b="1" dirty="0"/>
          </a:p>
        </p:txBody>
      </p:sp>
      <p:sp>
        <p:nvSpPr>
          <p:cNvPr id="13" name="Date Placeholder 12"/>
          <p:cNvSpPr>
            <a:spLocks noGrp="1"/>
          </p:cNvSpPr>
          <p:nvPr>
            <p:ph type="dt" sz="half" idx="10"/>
          </p:nvPr>
        </p:nvSpPr>
        <p:spPr>
          <a:xfrm>
            <a:off x="6400800" y="6356350"/>
            <a:ext cx="2289048" cy="365760"/>
          </a:xfrm>
        </p:spPr>
        <p:txBody>
          <a:bodyPr/>
          <a:lstStyle/>
          <a:p>
            <a:fld id="{F8EC2361-66D4-D841-8E7D-177223683246}" type="datetime1">
              <a:rPr lang="en-US" smtClean="0"/>
              <a:t>8/8/16</a:t>
            </a:fld>
            <a:endParaRPr lang="en-US" dirty="0"/>
          </a:p>
        </p:txBody>
      </p:sp>
      <mc:AlternateContent xmlns:mc="http://schemas.openxmlformats.org/markup-compatibility/2006" xmlns:a14="http://schemas.microsoft.com/office/drawing/2010/main">
        <mc:Choice Requires="a14">
          <p:sp>
            <p:nvSpPr>
              <p:cNvPr id="27" name="TextBox 26"/>
              <p:cNvSpPr txBox="1"/>
              <p:nvPr/>
            </p:nvSpPr>
            <p:spPr>
              <a:xfrm>
                <a:off x="3809832" y="5082041"/>
                <a:ext cx="1656767" cy="400110"/>
              </a:xfrm>
              <a:prstGeom prst="rect">
                <a:avLst/>
              </a:prstGeom>
              <a:noFill/>
            </p:spPr>
            <p:txBody>
              <a:bodyPr wrap="square" rtlCol="0">
                <a:spAutoFit/>
              </a:bodyPr>
              <a:lstStyle/>
              <a:p>
                <a:pPr algn="ctr">
                  <a:defRPr/>
                </a:pPr>
                <a:r>
                  <a:rPr lang="en-US" sz="2000" b="1" dirty="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b="1" i="1">
                        <a:latin typeface="Cambria Math" panose="02040503050406030204" pitchFamily="18" charset="0"/>
                      </a:rPr>
                      <m:t>∗</m:t>
                    </m:r>
                  </m:oMath>
                </a14:m>
                <a:r>
                  <a:rPr lang="en-US" sz="2000" b="1" dirty="0">
                    <a:solidFill>
                      <a:schemeClr val="accent5">
                        <a:lumMod val="75000"/>
                      </a:schemeClr>
                    </a:solidFill>
                  </a:rPr>
                  <a:t>c</a:t>
                </a:r>
                <a:r>
                  <a:rPr lang="en-US" sz="2000" b="1" baseline="-25000" dirty="0" smtClean="0">
                    <a:solidFill>
                      <a:schemeClr val="accent5">
                        <a:lumMod val="75000"/>
                      </a:schemeClr>
                    </a:solidFill>
                  </a:rPr>
                  <a:t>1</a:t>
                </a:r>
                <a14:m>
                  <m:oMath xmlns:m="http://schemas.openxmlformats.org/officeDocument/2006/math">
                    <m:r>
                      <a:rPr lang="en-US" sz="2000" b="1" i="1">
                        <a:latin typeface="Cambria Math" panose="02040503050406030204" pitchFamily="18" charset="0"/>
                      </a:rPr>
                      <m:t>∗</m:t>
                    </m:r>
                  </m:oMath>
                </a14:m>
                <a:endParaRPr lang="en-US" sz="20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3809832" y="5082041"/>
                <a:ext cx="1656767" cy="400110"/>
              </a:xfrm>
              <a:prstGeom prst="rect">
                <a:avLst/>
              </a:prstGeom>
              <a:blipFill rotWithShape="0">
                <a:blip r:embed="rId6"/>
                <a:stretch>
                  <a:fillRect t="-7692" b="-29231"/>
                </a:stretch>
              </a:blipFill>
            </p:spPr>
            <p:txBody>
              <a:bodyPr/>
              <a:lstStyle/>
              <a:p>
                <a:r>
                  <a:rPr lang="en-US">
                    <a:noFill/>
                  </a:rPr>
                  <a:t> </a:t>
                </a:r>
              </a:p>
            </p:txBody>
          </p:sp>
        </mc:Fallback>
      </mc:AlternateContent>
      <p:sp>
        <p:nvSpPr>
          <p:cNvPr id="28" name="TextBox 27"/>
          <p:cNvSpPr txBox="1"/>
          <p:nvPr/>
        </p:nvSpPr>
        <p:spPr>
          <a:xfrm>
            <a:off x="3802424" y="1458804"/>
            <a:ext cx="1818751" cy="369332"/>
          </a:xfrm>
          <a:prstGeom prst="rect">
            <a:avLst/>
          </a:prstGeom>
          <a:noFill/>
        </p:spPr>
        <p:txBody>
          <a:bodyPr wrap="square" rtlCol="0">
            <a:spAutoFit/>
          </a:bodyPr>
          <a:lstStyle/>
          <a:p>
            <a:pPr algn="ctr"/>
            <a:r>
              <a:rPr lang="en-US" b="1" dirty="0" smtClean="0"/>
              <a:t>Mixed!</a:t>
            </a:r>
            <a:endParaRPr lang="en-US" b="1" dirty="0"/>
          </a:p>
        </p:txBody>
      </p:sp>
      <p:pic>
        <p:nvPicPr>
          <p:cNvPr id="22" name="Picture 21"/>
          <p:cNvPicPr>
            <a:picLocks/>
          </p:cNvPicPr>
          <p:nvPr/>
        </p:nvPicPr>
        <p:blipFill rotWithShape="1">
          <a:blip r:embed="rId7" cstate="print">
            <a:extLst>
              <a:ext uri="{28A0092B-C50C-407E-A947-70E740481C1C}">
                <a14:useLocalDpi xmlns:a14="http://schemas.microsoft.com/office/drawing/2010/main"/>
              </a:ext>
            </a:extLst>
          </a:blip>
          <a:srcRect/>
          <a:stretch/>
        </p:blipFill>
        <p:spPr>
          <a:xfrm>
            <a:off x="825500" y="1929384"/>
            <a:ext cx="3492500" cy="1841500"/>
          </a:xfrm>
          <a:prstGeom prst="rect">
            <a:avLst/>
          </a:prstGeom>
        </p:spPr>
      </p:pic>
      <p:pic>
        <p:nvPicPr>
          <p:cNvPr id="23" name="Picture 22"/>
          <p:cNvPicPr>
            <a:picLocks/>
          </p:cNvPicPr>
          <p:nvPr/>
        </p:nvPicPr>
        <p:blipFill rotWithShape="1">
          <a:blip r:embed="rId8" cstate="print">
            <a:extLst>
              <a:ext uri="{28A0092B-C50C-407E-A947-70E740481C1C}">
                <a14:useLocalDpi xmlns:a14="http://schemas.microsoft.com/office/drawing/2010/main"/>
              </a:ext>
            </a:extLst>
          </a:blip>
          <a:srcRect t="45414"/>
          <a:stretch/>
        </p:blipFill>
        <p:spPr>
          <a:xfrm>
            <a:off x="5643989" y="3462728"/>
            <a:ext cx="3145536" cy="1612189"/>
          </a:xfrm>
          <a:prstGeom prst="rect">
            <a:avLst/>
          </a:prstGeom>
          <a:solidFill>
            <a:schemeClr val="bg1"/>
          </a:solidFill>
        </p:spPr>
      </p:pic>
      <p:sp>
        <p:nvSpPr>
          <p:cNvPr id="2" name="Slide Number Placeholder 1"/>
          <p:cNvSpPr>
            <a:spLocks noGrp="1"/>
          </p:cNvSpPr>
          <p:nvPr>
            <p:ph type="sldNum" sz="quarter" idx="11"/>
          </p:nvPr>
        </p:nvSpPr>
        <p:spPr/>
        <p:txBody>
          <a:bodyPr/>
          <a:lstStyle/>
          <a:p>
            <a:fld id="{1F7DF5D7-FF41-4BF6-8958-28DFF1DB182D}" type="slidenum">
              <a:rPr lang="en-US" smtClean="0"/>
              <a:pPr/>
              <a:t>37</a:t>
            </a:fld>
            <a:endParaRPr lang="en-US" dirty="0"/>
          </a:p>
        </p:txBody>
      </p:sp>
    </p:spTree>
    <p:custDataLst>
      <p:tags r:id="rId1"/>
    </p:custDataLst>
    <p:extLst>
      <p:ext uri="{BB962C8B-B14F-4D97-AF65-F5344CB8AC3E}">
        <p14:creationId xmlns:p14="http://schemas.microsoft.com/office/powerpoint/2010/main" val="1502897352"/>
      </p:ext>
    </p:extLst>
  </p:cSld>
  <p:clrMapOvr>
    <a:masterClrMapping/>
  </p:clrMapOvr>
  <mc:AlternateContent xmlns:mc="http://schemas.openxmlformats.org/markup-compatibility/2006" xmlns:p14="http://schemas.microsoft.com/office/powerpoint/2010/main">
    <mc:Choice Requires="p14">
      <p:transition spd="slow" p14:dur="2000" advTm="25987"/>
    </mc:Choice>
    <mc:Fallback xmlns="">
      <p:transition spd="slow" advTm="259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3.03577E-17 L 0.26458 0.00625 " pathEditMode="relative" rAng="0" ptsTypes="AA">
                                      <p:cBhvr>
                                        <p:cTn id="6" dur="2000" fill="hold"/>
                                        <p:tgtEl>
                                          <p:spTgt spid="22"/>
                                        </p:tgtEl>
                                        <p:attrNameLst>
                                          <p:attrName>ppt_x</p:attrName>
                                          <p:attrName>ppt_y</p:attrName>
                                        </p:attrNameLst>
                                      </p:cBhvr>
                                      <p:rCtr x="12986" y="139"/>
                                    </p:animMotion>
                                  </p:childTnLst>
                                </p:cTn>
                              </p:par>
                              <p:par>
                                <p:cTn id="7" presetID="0" presetClass="path" presetSubtype="0" accel="50000" decel="50000" fill="hold" nodeType="withEffect">
                                  <p:stCondLst>
                                    <p:cond delay="0"/>
                                  </p:stCondLst>
                                  <p:childTnLst>
                                    <p:animMotion origin="layout" path="M 3.88889E-6 -3.7037E-6 L -0.26181 0.00486 " pathEditMode="relative" rAng="0" ptsTypes="AA">
                                      <p:cBhvr>
                                        <p:cTn id="8" dur="2000" fill="hold"/>
                                        <p:tgtEl>
                                          <p:spTgt spid="23"/>
                                        </p:tgtEl>
                                        <p:attrNameLst>
                                          <p:attrName>ppt_x</p:attrName>
                                          <p:attrName>ppt_y</p:attrName>
                                        </p:attrNameLst>
                                      </p:cBhvr>
                                      <p:rCtr x="-13090" y="23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348454"/>
            <a:ext cx="8229600" cy="4937760"/>
          </a:xfrm>
        </p:spPr>
        <p:txBody>
          <a:bodyPr>
            <a:normAutofit/>
          </a:bodyPr>
          <a:lstStyle/>
          <a:p>
            <a:r>
              <a:rPr lang="en-US" dirty="0" smtClean="0"/>
              <a:t>Implemented using off-the-shelf solvers </a:t>
            </a:r>
          </a:p>
          <a:p>
            <a:pPr lvl="1"/>
            <a:r>
              <a:rPr lang="en-US" sz="2400" dirty="0" err="1" smtClean="0"/>
              <a:t>Datalog</a:t>
            </a:r>
            <a:r>
              <a:rPr lang="en-US" sz="2400" dirty="0" smtClean="0"/>
              <a:t>: </a:t>
            </a:r>
            <a:r>
              <a:rPr lang="en-US" sz="2400" dirty="0" err="1" smtClean="0"/>
              <a:t>bddbddb</a:t>
            </a:r>
            <a:endParaRPr lang="en-US" sz="2400" dirty="0" smtClean="0"/>
          </a:p>
          <a:p>
            <a:pPr lvl="1"/>
            <a:r>
              <a:rPr lang="en-US" sz="2400" dirty="0" err="1" smtClean="0"/>
              <a:t>MaxSAT</a:t>
            </a:r>
            <a:r>
              <a:rPr lang="en-US" sz="2400" dirty="0" smtClean="0"/>
              <a:t>: </a:t>
            </a:r>
            <a:r>
              <a:rPr lang="en-US" sz="2400" dirty="0" err="1" smtClean="0"/>
              <a:t>MiFuMaX</a:t>
            </a:r>
            <a:endParaRPr lang="en-US" sz="2400" dirty="0" smtClean="0"/>
          </a:p>
          <a:p>
            <a:pPr lvl="1"/>
            <a:endParaRPr lang="en-US" sz="1400" dirty="0" smtClean="0"/>
          </a:p>
          <a:p>
            <a:r>
              <a:rPr lang="en-US" dirty="0" smtClean="0"/>
              <a:t>Applied to two analyses that are challenging to scale</a:t>
            </a:r>
          </a:p>
          <a:p>
            <a:pPr lvl="1"/>
            <a:r>
              <a:rPr lang="en-US" sz="2400" b="1" dirty="0" smtClean="0">
                <a:solidFill>
                  <a:srgbClr val="0070C0"/>
                </a:solidFill>
              </a:rPr>
              <a:t>k-object-sensitivity pointer analysis</a:t>
            </a:r>
          </a:p>
          <a:p>
            <a:pPr lvl="2"/>
            <a:r>
              <a:rPr lang="en-US" sz="2200" dirty="0" smtClean="0"/>
              <a:t>flow-insensitive, weak updates, cloning-based</a:t>
            </a:r>
          </a:p>
          <a:p>
            <a:pPr lvl="1"/>
            <a:r>
              <a:rPr lang="en-US" sz="2400" b="1" dirty="0" err="1" smtClean="0">
                <a:solidFill>
                  <a:schemeClr val="accent5">
                    <a:lumMod val="50000"/>
                  </a:schemeClr>
                </a:solidFill>
              </a:rPr>
              <a:t>typestate</a:t>
            </a:r>
            <a:r>
              <a:rPr lang="en-US" sz="2400" b="1" dirty="0" smtClean="0">
                <a:solidFill>
                  <a:schemeClr val="accent5">
                    <a:lumMod val="50000"/>
                  </a:schemeClr>
                </a:solidFill>
              </a:rPr>
              <a:t> analysis</a:t>
            </a:r>
          </a:p>
          <a:p>
            <a:pPr lvl="2"/>
            <a:r>
              <a:rPr lang="en-US" sz="2200" dirty="0" smtClean="0"/>
              <a:t>flow-sensitive, strong updates, summary-based</a:t>
            </a:r>
          </a:p>
          <a:p>
            <a:endParaRPr lang="en-US" sz="1400" dirty="0"/>
          </a:p>
          <a:p>
            <a:r>
              <a:rPr lang="en-US" dirty="0" smtClean="0"/>
              <a:t>Evaluated on 8 Java programs (250-450 KLOC each)</a:t>
            </a:r>
          </a:p>
        </p:txBody>
      </p:sp>
      <p:sp>
        <p:nvSpPr>
          <p:cNvPr id="5" name="Title 4"/>
          <p:cNvSpPr>
            <a:spLocks noGrp="1"/>
          </p:cNvSpPr>
          <p:nvPr>
            <p:ph type="title"/>
          </p:nvPr>
        </p:nvSpPr>
        <p:spPr/>
        <p:txBody>
          <a:bodyPr/>
          <a:lstStyle/>
          <a:p>
            <a:r>
              <a:rPr lang="en-US" dirty="0" smtClean="0"/>
              <a:t>Experimental Setup</a:t>
            </a:r>
            <a:endParaRPr lang="en-US" dirty="0"/>
          </a:p>
        </p:txBody>
      </p:sp>
      <p:sp>
        <p:nvSpPr>
          <p:cNvPr id="7" name="Date Placeholder 6"/>
          <p:cNvSpPr>
            <a:spLocks noGrp="1"/>
          </p:cNvSpPr>
          <p:nvPr>
            <p:ph type="dt" sz="half" idx="10"/>
          </p:nvPr>
        </p:nvSpPr>
        <p:spPr>
          <a:xfrm>
            <a:off x="6400800" y="6356350"/>
            <a:ext cx="2289048" cy="365760"/>
          </a:xfrm>
        </p:spPr>
        <p:txBody>
          <a:bodyPr/>
          <a:lstStyle/>
          <a:p>
            <a:fld id="{0660F3B6-43AA-2F4C-AAED-14A2F9C542E4}" type="datetime1">
              <a:rPr lang="en-US" smtClean="0"/>
              <a:t>8/8/16</a:t>
            </a:fld>
            <a:endParaRPr lang="en-US" dirty="0"/>
          </a:p>
        </p:txBody>
      </p:sp>
      <p:sp>
        <p:nvSpPr>
          <p:cNvPr id="3" name="Slide Number Placeholder 2"/>
          <p:cNvSpPr>
            <a:spLocks noGrp="1"/>
          </p:cNvSpPr>
          <p:nvPr>
            <p:ph type="sldNum" sz="quarter" idx="11"/>
          </p:nvPr>
        </p:nvSpPr>
        <p:spPr/>
        <p:txBody>
          <a:bodyPr/>
          <a:lstStyle/>
          <a:p>
            <a:fld id="{1F7DF5D7-FF41-4BF6-8958-28DFF1DB182D}" type="slidenum">
              <a:rPr lang="en-US" smtClean="0"/>
              <a:pPr/>
              <a:t>38</a:t>
            </a:fld>
            <a:endParaRPr lang="en-US" dirty="0"/>
          </a:p>
        </p:txBody>
      </p:sp>
      <p:sp>
        <p:nvSpPr>
          <p:cNvPr id="6" name="Rectangular Callout 5"/>
          <p:cNvSpPr/>
          <p:nvPr/>
        </p:nvSpPr>
        <p:spPr>
          <a:xfrm>
            <a:off x="6689064" y="3414712"/>
            <a:ext cx="2054889" cy="774430"/>
          </a:xfrm>
          <a:prstGeom prst="wedgeRectCallout">
            <a:avLst>
              <a:gd name="adj1" fmla="val -75436"/>
              <a:gd name="adj2" fmla="val -16140"/>
            </a:avLst>
          </a:prstGeom>
          <a:ln>
            <a:solidFill>
              <a:srgbClr val="0070C0"/>
            </a:solidFill>
          </a:ln>
        </p:spPr>
        <p:style>
          <a:lnRef idx="2">
            <a:schemeClr val="accent3"/>
          </a:lnRef>
          <a:fillRef idx="1">
            <a:schemeClr val="lt1"/>
          </a:fillRef>
          <a:effectRef idx="0">
            <a:schemeClr val="accent3"/>
          </a:effectRef>
          <a:fontRef idx="minor">
            <a:schemeClr val="dk1"/>
          </a:fontRef>
        </p:style>
        <p:txBody>
          <a:bodyPr tIns="91440" bIns="91440" rtlCol="0" anchor="ctr"/>
          <a:lstStyle/>
          <a:p>
            <a:pPr algn="ctr"/>
            <a:r>
              <a:rPr lang="en-US" b="1" dirty="0" smtClean="0">
                <a:solidFill>
                  <a:srgbClr val="0070C0"/>
                </a:solidFill>
              </a:rPr>
              <a:t>76 rules, 50 input relations, 42 output relations</a:t>
            </a:r>
            <a:endParaRPr lang="en-US" b="1" dirty="0">
              <a:solidFill>
                <a:srgbClr val="0070C0"/>
              </a:solidFill>
            </a:endParaRPr>
          </a:p>
        </p:txBody>
      </p:sp>
      <p:sp>
        <p:nvSpPr>
          <p:cNvPr id="8" name="Rectangular Callout 7"/>
          <p:cNvSpPr/>
          <p:nvPr/>
        </p:nvSpPr>
        <p:spPr>
          <a:xfrm>
            <a:off x="6689065" y="4333202"/>
            <a:ext cx="2054888" cy="781719"/>
          </a:xfrm>
          <a:prstGeom prst="wedgeRectCallout">
            <a:avLst>
              <a:gd name="adj1" fmla="val -76343"/>
              <a:gd name="adj2" fmla="val -21236"/>
            </a:avLst>
          </a:prstGeom>
          <a:ln>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solidFill>
                  <a:schemeClr val="accent5">
                    <a:lumMod val="50000"/>
                  </a:schemeClr>
                </a:solidFill>
              </a:rPr>
              <a:t>52 rules, 33 input relations, 14 output relations</a:t>
            </a:r>
            <a:endParaRPr lang="en-US" b="1" dirty="0">
              <a:solidFill>
                <a:schemeClr val="accent5">
                  <a:lumMod val="50000"/>
                </a:schemeClr>
              </a:solidFill>
            </a:endParaRPr>
          </a:p>
        </p:txBody>
      </p:sp>
    </p:spTree>
    <p:extLst>
      <p:ext uri="{BB962C8B-B14F-4D97-AF65-F5344CB8AC3E}">
        <p14:creationId xmlns:p14="http://schemas.microsoft.com/office/powerpoint/2010/main" val="1691610352"/>
      </p:ext>
    </p:extLst>
  </p:cSld>
  <p:clrMapOvr>
    <a:masterClrMapping/>
  </p:clrMapOvr>
  <mc:AlternateContent xmlns:mc="http://schemas.openxmlformats.org/markup-compatibility/2006" xmlns:p14="http://schemas.microsoft.com/office/powerpoint/2010/main">
    <mc:Choice Requires="p14">
      <p:transition spd="slow" p14:dur="2000" advTm="36539"/>
    </mc:Choice>
    <mc:Fallback xmlns:mv="urn:schemas-microsoft-com:mac:vml" xmlns="">
      <mp:transition xmlns:mp="http://schemas.microsoft.com/office/mac/powerpoint/2008/main" spd="slow" advTm="36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Pointer Analysis Results</a:t>
            </a:r>
            <a:endParaRPr lang="en-US" dirty="0"/>
          </a:p>
        </p:txBody>
      </p:sp>
      <p:graphicFrame>
        <p:nvGraphicFramePr>
          <p:cNvPr id="8" name="Content Placeholder 3"/>
          <p:cNvGraphicFramePr>
            <a:graphicFrameLocks noGrp="1"/>
          </p:cNvGraphicFramePr>
          <p:nvPr>
            <p:ph sz="quarter" idx="1"/>
            <p:extLst>
              <p:ext uri="{D42A27DB-BD31-4B8C-83A1-F6EECF244321}">
                <p14:modId xmlns:p14="http://schemas.microsoft.com/office/powerpoint/2010/main" val="1839467984"/>
              </p:ext>
            </p:extLst>
          </p:nvPr>
        </p:nvGraphicFramePr>
        <p:xfrm>
          <a:off x="457200" y="1498601"/>
          <a:ext cx="8060692" cy="4381498"/>
        </p:xfrm>
        <a:graphic>
          <a:graphicData uri="http://schemas.openxmlformats.org/drawingml/2006/table">
            <a:tbl>
              <a:tblPr firstRow="1" bandRow="1">
                <a:tableStyleId>{5C22544A-7EE6-4342-B048-85BDC9FD1C3A}</a:tableStyleId>
              </a:tblPr>
              <a:tblGrid>
                <a:gridCol w="1570937"/>
                <a:gridCol w="1355627"/>
                <a:gridCol w="921536"/>
                <a:gridCol w="1041400"/>
                <a:gridCol w="838200"/>
                <a:gridCol w="999490"/>
                <a:gridCol w="1333502"/>
              </a:tblGrid>
              <a:tr h="398318">
                <a:tc rowSpan="3">
                  <a:txBody>
                    <a:bodyPr/>
                    <a:lstStyle/>
                    <a:p>
                      <a:endParaRPr lang="en-US" sz="2000" dirty="0"/>
                    </a:p>
                  </a:txBody>
                  <a:tcPr/>
                </a:tc>
                <a:tc gridSpan="3">
                  <a:txBody>
                    <a:bodyPr/>
                    <a:lstStyle/>
                    <a:p>
                      <a:pPr algn="ctr"/>
                      <a:r>
                        <a:rPr lang="en-US" sz="2000" dirty="0" smtClean="0"/>
                        <a:t>queries</a:t>
                      </a:r>
                      <a:endParaRPr lang="en-US" sz="2000" dirty="0"/>
                    </a:p>
                  </a:txBody>
                  <a:tcPr/>
                </a:tc>
                <a:tc hMerge="1">
                  <a:txBody>
                    <a:bodyPr/>
                    <a:lstStyle/>
                    <a:p>
                      <a:pPr algn="ctr"/>
                      <a:endParaRPr lang="en-US" sz="2000" dirty="0"/>
                    </a:p>
                  </a:txBody>
                  <a:tcPr/>
                </a:tc>
                <a:tc hMerge="1">
                  <a:txBody>
                    <a:bodyPr/>
                    <a:lstStyle/>
                    <a:p>
                      <a:endParaRPr lang="en-US"/>
                    </a:p>
                  </a:txBody>
                  <a:tcPr/>
                </a:tc>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abstraction size</a:t>
                      </a:r>
                    </a:p>
                  </a:txBody>
                  <a:tcPr/>
                </a:tc>
                <a:tc rowSpan="2" hMerge="1">
                  <a:txBody>
                    <a:bodyPr/>
                    <a:lstStyle/>
                    <a:p>
                      <a:endParaRPr lang="en-US"/>
                    </a:p>
                  </a:txBody>
                  <a:tcPr/>
                </a:tc>
                <a:tc rowSpan="3">
                  <a:txBody>
                    <a:bodyPr/>
                    <a:lstStyle/>
                    <a:p>
                      <a:pPr algn="ctr"/>
                      <a:r>
                        <a:rPr lang="en-US" sz="2000" dirty="0" smtClean="0"/>
                        <a:t>iterations</a:t>
                      </a:r>
                      <a:endParaRPr lang="en-US" sz="2000" dirty="0"/>
                    </a:p>
                  </a:txBody>
                  <a:tcPr anchor="ctr"/>
                </a:tc>
              </a:tr>
              <a:tr h="398318">
                <a:tc vMerge="1">
                  <a:txBody>
                    <a:bodyPr/>
                    <a:lstStyle/>
                    <a:p>
                      <a:endParaRPr lang="en-US"/>
                    </a:p>
                  </a:txBody>
                  <a:tcPr/>
                </a:tc>
                <a:tc rowSpan="2">
                  <a:txBody>
                    <a:bodyPr/>
                    <a:lstStyle/>
                    <a:p>
                      <a:pPr algn="ctr"/>
                      <a:r>
                        <a:rPr lang="en-US" sz="2000" dirty="0" smtClean="0"/>
                        <a:t>total</a:t>
                      </a:r>
                      <a:endParaRPr lang="en-US" sz="2000" dirty="0"/>
                    </a:p>
                  </a:txBody>
                  <a:tcPr anchor="ctr"/>
                </a:tc>
                <a:tc gridSpan="2">
                  <a:txBody>
                    <a:bodyPr/>
                    <a:lstStyle/>
                    <a:p>
                      <a:pPr algn="ctr"/>
                      <a:r>
                        <a:rPr lang="en-US" sz="2000" dirty="0" smtClean="0"/>
                        <a:t>resolved</a:t>
                      </a:r>
                      <a:endParaRPr lang="en-US" sz="2000" dirty="0"/>
                    </a:p>
                  </a:txBody>
                  <a:tcPr/>
                </a:tc>
                <a:tc hMerge="1">
                  <a:txBody>
                    <a:bodyPr/>
                    <a:lstStyle/>
                    <a:p>
                      <a:endParaRPr lang="en-US"/>
                    </a:p>
                  </a:txBody>
                  <a:tcPr/>
                </a:tc>
                <a:tc gridSpan="2" vMerge="1">
                  <a:txBody>
                    <a:bodyPr/>
                    <a:lstStyle/>
                    <a:p>
                      <a:endParaRPr lang="en-US"/>
                    </a:p>
                  </a:txBody>
                  <a:tcPr/>
                </a:tc>
                <a:tc hMerge="1" vMerge="1">
                  <a:txBody>
                    <a:bodyPr/>
                    <a:lstStyle/>
                    <a:p>
                      <a:endParaRPr lang="en-US" dirty="0"/>
                    </a:p>
                  </a:txBody>
                  <a:tcPr/>
                </a:tc>
                <a:tc vMerge="1">
                  <a:txBody>
                    <a:bodyPr/>
                    <a:lstStyle/>
                    <a:p>
                      <a:pPr algn="ctr"/>
                      <a:endParaRPr lang="en-US" sz="2000" dirty="0"/>
                    </a:p>
                  </a:txBody>
                  <a:tcPr anchor="ctr"/>
                </a:tc>
              </a:tr>
              <a:tr h="398318">
                <a:tc vMerge="1">
                  <a:txBody>
                    <a:bodyPr/>
                    <a:lstStyle/>
                    <a:p>
                      <a:endParaRPr lang="en-US"/>
                    </a:p>
                  </a:txBody>
                  <a:tcPr/>
                </a:tc>
                <a:tc vMerge="1">
                  <a:txBody>
                    <a:bodyPr/>
                    <a:lstStyle/>
                    <a:p>
                      <a:endParaRPr lang="en-US"/>
                    </a:p>
                  </a:txBody>
                  <a:tcPr/>
                </a:tc>
                <a:tc>
                  <a:txBody>
                    <a:bodyPr/>
                    <a:lstStyle/>
                    <a:p>
                      <a:pPr algn="ctr"/>
                      <a:r>
                        <a:rPr lang="en-US" sz="2000" dirty="0" smtClean="0"/>
                        <a:t>current</a:t>
                      </a:r>
                      <a:endParaRPr lang="en-US" sz="2000" dirty="0"/>
                    </a:p>
                  </a:txBody>
                  <a:tcPr/>
                </a:tc>
                <a:tc>
                  <a:txBody>
                    <a:bodyPr/>
                    <a:lstStyle/>
                    <a:p>
                      <a:pPr algn="ctr"/>
                      <a:r>
                        <a:rPr lang="en-US" sz="2000" dirty="0" smtClean="0"/>
                        <a:t>baseline</a:t>
                      </a:r>
                      <a:endParaRPr lang="en-US" sz="2000" dirty="0"/>
                    </a:p>
                  </a:txBody>
                  <a:tcPr/>
                </a:tc>
                <a:tc>
                  <a:txBody>
                    <a:bodyPr/>
                    <a:lstStyle/>
                    <a:p>
                      <a:pPr algn="ctr"/>
                      <a:r>
                        <a:rPr lang="en-US" sz="2000" dirty="0" smtClean="0"/>
                        <a:t>final</a:t>
                      </a:r>
                      <a:endParaRPr lang="en-US" sz="2000" dirty="0"/>
                    </a:p>
                  </a:txBody>
                  <a:tcPr/>
                </a:tc>
                <a:tc>
                  <a:txBody>
                    <a:bodyPr/>
                    <a:lstStyle/>
                    <a:p>
                      <a:pPr algn="ctr"/>
                      <a:r>
                        <a:rPr lang="en-US" sz="2000" dirty="0" smtClean="0"/>
                        <a:t>max</a:t>
                      </a:r>
                      <a:endParaRPr lang="en-US" sz="2000" dirty="0"/>
                    </a:p>
                  </a:txBody>
                  <a:tcPr/>
                </a:tc>
                <a:tc vMerge="1">
                  <a:txBody>
                    <a:bodyPr/>
                    <a:lstStyle/>
                    <a:p>
                      <a:endParaRPr lang="en-US"/>
                    </a:p>
                  </a:txBody>
                  <a:tcPr/>
                </a:tc>
              </a:tr>
              <a:tr h="398318">
                <a:tc>
                  <a:txBody>
                    <a:bodyPr/>
                    <a:lstStyle/>
                    <a:p>
                      <a:r>
                        <a:rPr lang="en-US" sz="2000" dirty="0" err="1" smtClean="0"/>
                        <a:t>toba</a:t>
                      </a:r>
                      <a:r>
                        <a:rPr lang="en-US" sz="2000" dirty="0" smtClean="0"/>
                        <a:t>-s</a:t>
                      </a:r>
                      <a:endParaRPr lang="en-US" sz="2000" dirty="0"/>
                    </a:p>
                  </a:txBody>
                  <a:tcPr/>
                </a:tc>
                <a:tc>
                  <a:txBody>
                    <a:bodyPr/>
                    <a:lstStyle/>
                    <a:p>
                      <a:pPr algn="ctr"/>
                      <a:r>
                        <a:rPr lang="en-US" sz="2000" dirty="0" smtClean="0"/>
                        <a:t>7</a:t>
                      </a:r>
                      <a:endParaRPr lang="en-US" sz="2000" dirty="0"/>
                    </a:p>
                  </a:txBody>
                  <a:tcPr/>
                </a:tc>
                <a:tc>
                  <a:txBody>
                    <a:bodyPr/>
                    <a:lstStyle/>
                    <a:p>
                      <a:pPr algn="ctr"/>
                      <a:r>
                        <a:rPr lang="en-US" sz="2000" dirty="0" smtClean="0"/>
                        <a:t>7</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170</a:t>
                      </a:r>
                      <a:endParaRPr lang="en-US" sz="2000" dirty="0"/>
                    </a:p>
                  </a:txBody>
                  <a:tcPr/>
                </a:tc>
                <a:tc>
                  <a:txBody>
                    <a:bodyPr/>
                    <a:lstStyle/>
                    <a:p>
                      <a:pPr algn="ctr"/>
                      <a:r>
                        <a:rPr lang="en-US" sz="2000" dirty="0" smtClean="0"/>
                        <a:t>18K</a:t>
                      </a:r>
                      <a:endParaRPr lang="en-US" sz="2000" dirty="0"/>
                    </a:p>
                  </a:txBody>
                  <a:tcPr/>
                </a:tc>
                <a:tc>
                  <a:txBody>
                    <a:bodyPr/>
                    <a:lstStyle/>
                    <a:p>
                      <a:pPr algn="ctr"/>
                      <a:r>
                        <a:rPr lang="en-US" sz="2000" dirty="0" smtClean="0"/>
                        <a:t>10</a:t>
                      </a:r>
                      <a:endParaRPr lang="en-US" sz="2000" dirty="0"/>
                    </a:p>
                  </a:txBody>
                  <a:tcPr/>
                </a:tc>
              </a:tr>
              <a:tr h="398318">
                <a:tc>
                  <a:txBody>
                    <a:bodyPr/>
                    <a:lstStyle/>
                    <a:p>
                      <a:r>
                        <a:rPr lang="en-US" sz="2000" dirty="0" err="1" smtClean="0"/>
                        <a:t>javasrc</a:t>
                      </a:r>
                      <a:r>
                        <a:rPr lang="en-US" sz="2000" dirty="0" smtClean="0"/>
                        <a:t>-p</a:t>
                      </a:r>
                      <a:endParaRPr lang="en-US" sz="2000" dirty="0"/>
                    </a:p>
                  </a:txBody>
                  <a:tcPr/>
                </a:tc>
                <a:tc>
                  <a:txBody>
                    <a:bodyPr/>
                    <a:lstStyle/>
                    <a:p>
                      <a:pPr algn="ctr"/>
                      <a:r>
                        <a:rPr lang="en-US" sz="2000" dirty="0" smtClean="0"/>
                        <a:t>46</a:t>
                      </a:r>
                      <a:endParaRPr lang="en-US" sz="2000" dirty="0"/>
                    </a:p>
                  </a:txBody>
                  <a:tcPr/>
                </a:tc>
                <a:tc>
                  <a:txBody>
                    <a:bodyPr/>
                    <a:lstStyle/>
                    <a:p>
                      <a:pPr algn="ctr"/>
                      <a:r>
                        <a:rPr lang="en-US" sz="2000" dirty="0" smtClean="0"/>
                        <a:t>46</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470</a:t>
                      </a:r>
                      <a:endParaRPr lang="en-US" sz="2000" dirty="0"/>
                    </a:p>
                  </a:txBody>
                  <a:tcPr/>
                </a:tc>
                <a:tc>
                  <a:txBody>
                    <a:bodyPr/>
                    <a:lstStyle/>
                    <a:p>
                      <a:pPr algn="ctr"/>
                      <a:r>
                        <a:rPr lang="en-US" sz="2000" dirty="0" smtClean="0"/>
                        <a:t>18K</a:t>
                      </a:r>
                      <a:endParaRPr lang="en-US" sz="2000" dirty="0"/>
                    </a:p>
                  </a:txBody>
                  <a:tcPr/>
                </a:tc>
                <a:tc>
                  <a:txBody>
                    <a:bodyPr/>
                    <a:lstStyle/>
                    <a:p>
                      <a:pPr algn="ctr"/>
                      <a:r>
                        <a:rPr lang="en-US" sz="2000" dirty="0" smtClean="0"/>
                        <a:t>13</a:t>
                      </a:r>
                      <a:endParaRPr lang="en-US" sz="2000" dirty="0"/>
                    </a:p>
                  </a:txBody>
                  <a:tcPr/>
                </a:tc>
              </a:tr>
              <a:tr h="398318">
                <a:tc>
                  <a:txBody>
                    <a:bodyPr/>
                    <a:lstStyle/>
                    <a:p>
                      <a:r>
                        <a:rPr lang="en-US" sz="2000" dirty="0" err="1" smtClean="0"/>
                        <a:t>weblech</a:t>
                      </a:r>
                      <a:endParaRPr lang="en-US" sz="2000" dirty="0"/>
                    </a:p>
                  </a:txBody>
                  <a:tcPr/>
                </a:tc>
                <a:tc>
                  <a:txBody>
                    <a:bodyPr/>
                    <a:lstStyle/>
                    <a:p>
                      <a:pPr algn="ctr"/>
                      <a:r>
                        <a:rPr lang="en-US" sz="2000" dirty="0" smtClean="0"/>
                        <a:t>5</a:t>
                      </a:r>
                      <a:endParaRPr lang="en-US" sz="2000" dirty="0"/>
                    </a:p>
                  </a:txBody>
                  <a:tcPr/>
                </a:tc>
                <a:tc>
                  <a:txBody>
                    <a:bodyPr/>
                    <a:lstStyle/>
                    <a:p>
                      <a:pPr algn="ctr"/>
                      <a:r>
                        <a:rPr lang="en-US" sz="2000" dirty="0" smtClean="0"/>
                        <a:t>5</a:t>
                      </a:r>
                      <a:endParaRPr lang="en-US" sz="2000" dirty="0"/>
                    </a:p>
                  </a:txBody>
                  <a:tcPr/>
                </a:tc>
                <a:tc>
                  <a:txBody>
                    <a:bodyPr/>
                    <a:lstStyle/>
                    <a:p>
                      <a:pPr algn="ctr"/>
                      <a:r>
                        <a:rPr lang="en-US" sz="2000" dirty="0" smtClean="0"/>
                        <a:t>2</a:t>
                      </a:r>
                      <a:endParaRPr lang="en-US" sz="2000" dirty="0"/>
                    </a:p>
                  </a:txBody>
                  <a:tcPr/>
                </a:tc>
                <a:tc>
                  <a:txBody>
                    <a:bodyPr/>
                    <a:lstStyle/>
                    <a:p>
                      <a:pPr algn="ctr"/>
                      <a:r>
                        <a:rPr lang="en-US" sz="2000" dirty="0" smtClean="0"/>
                        <a:t>140</a:t>
                      </a:r>
                      <a:endParaRPr lang="en-US" sz="2000" dirty="0"/>
                    </a:p>
                  </a:txBody>
                  <a:tcPr/>
                </a:tc>
                <a:tc>
                  <a:txBody>
                    <a:bodyPr/>
                    <a:lstStyle/>
                    <a:p>
                      <a:pPr algn="ctr"/>
                      <a:r>
                        <a:rPr lang="en-US" sz="2000" dirty="0" smtClean="0"/>
                        <a:t>31K</a:t>
                      </a:r>
                      <a:endParaRPr lang="en-US" sz="2000" dirty="0"/>
                    </a:p>
                  </a:txBody>
                  <a:tcPr/>
                </a:tc>
                <a:tc>
                  <a:txBody>
                    <a:bodyPr/>
                    <a:lstStyle/>
                    <a:p>
                      <a:pPr algn="ctr"/>
                      <a:r>
                        <a:rPr lang="en-US" sz="2000" dirty="0" smtClean="0"/>
                        <a:t>10</a:t>
                      </a:r>
                      <a:endParaRPr lang="en-US" sz="2000" dirty="0"/>
                    </a:p>
                  </a:txBody>
                  <a:tcPr/>
                </a:tc>
              </a:tr>
              <a:tr h="398318">
                <a:tc>
                  <a:txBody>
                    <a:bodyPr/>
                    <a:lstStyle/>
                    <a:p>
                      <a:r>
                        <a:rPr lang="en-US" sz="2000" dirty="0" err="1" smtClean="0"/>
                        <a:t>hedc</a:t>
                      </a:r>
                      <a:endParaRPr lang="en-US" sz="2000" dirty="0"/>
                    </a:p>
                  </a:txBody>
                  <a:tcPr/>
                </a:tc>
                <a:tc>
                  <a:txBody>
                    <a:bodyPr/>
                    <a:lstStyle/>
                    <a:p>
                      <a:pPr algn="ctr"/>
                      <a:r>
                        <a:rPr lang="en-US" sz="2000" dirty="0" smtClean="0"/>
                        <a:t>47</a:t>
                      </a:r>
                      <a:endParaRPr lang="en-US" sz="2000" dirty="0"/>
                    </a:p>
                  </a:txBody>
                  <a:tcPr/>
                </a:tc>
                <a:tc>
                  <a:txBody>
                    <a:bodyPr/>
                    <a:lstStyle/>
                    <a:p>
                      <a:pPr algn="ctr"/>
                      <a:r>
                        <a:rPr lang="en-US" sz="2000" dirty="0" smtClean="0"/>
                        <a:t>47</a:t>
                      </a:r>
                      <a:endParaRPr lang="en-US" sz="2000" dirty="0"/>
                    </a:p>
                  </a:txBody>
                  <a:tcPr/>
                </a:tc>
                <a:tc>
                  <a:txBody>
                    <a:bodyPr/>
                    <a:lstStyle/>
                    <a:p>
                      <a:pPr algn="ctr"/>
                      <a:r>
                        <a:rPr lang="en-US" sz="2000" dirty="0" smtClean="0"/>
                        <a:t>6</a:t>
                      </a:r>
                      <a:endParaRPr lang="en-US" sz="2000" dirty="0"/>
                    </a:p>
                  </a:txBody>
                  <a:tcPr/>
                </a:tc>
                <a:tc>
                  <a:txBody>
                    <a:bodyPr/>
                    <a:lstStyle/>
                    <a:p>
                      <a:pPr algn="ctr"/>
                      <a:r>
                        <a:rPr lang="en-US" sz="2000" dirty="0" smtClean="0"/>
                        <a:t>730</a:t>
                      </a:r>
                      <a:endParaRPr lang="en-US" sz="2000" dirty="0"/>
                    </a:p>
                  </a:txBody>
                  <a:tcPr/>
                </a:tc>
                <a:tc>
                  <a:txBody>
                    <a:bodyPr/>
                    <a:lstStyle/>
                    <a:p>
                      <a:pPr algn="ctr"/>
                      <a:r>
                        <a:rPr lang="en-US" sz="2000" dirty="0" smtClean="0"/>
                        <a:t>29K</a:t>
                      </a:r>
                      <a:endParaRPr lang="en-US" sz="2000" dirty="0"/>
                    </a:p>
                  </a:txBody>
                  <a:tcPr/>
                </a:tc>
                <a:tc>
                  <a:txBody>
                    <a:bodyPr/>
                    <a:lstStyle/>
                    <a:p>
                      <a:pPr algn="ctr"/>
                      <a:r>
                        <a:rPr lang="en-US" sz="2000" dirty="0" smtClean="0"/>
                        <a:t>18</a:t>
                      </a:r>
                      <a:endParaRPr lang="en-US" sz="2000" dirty="0"/>
                    </a:p>
                  </a:txBody>
                  <a:tcPr/>
                </a:tc>
              </a:tr>
              <a:tr h="398318">
                <a:tc>
                  <a:txBody>
                    <a:bodyPr/>
                    <a:lstStyle/>
                    <a:p>
                      <a:r>
                        <a:rPr lang="en-US" sz="2000" dirty="0" err="1" smtClean="0"/>
                        <a:t>antlr</a:t>
                      </a:r>
                      <a:endParaRPr lang="en-US" sz="2000" dirty="0"/>
                    </a:p>
                  </a:txBody>
                  <a:tcPr/>
                </a:tc>
                <a:tc>
                  <a:txBody>
                    <a:bodyPr/>
                    <a:lstStyle/>
                    <a:p>
                      <a:pPr algn="ctr"/>
                      <a:r>
                        <a:rPr lang="en-US" sz="2000" dirty="0" smtClean="0"/>
                        <a:t>143</a:t>
                      </a:r>
                      <a:endParaRPr lang="en-US" sz="2000" dirty="0"/>
                    </a:p>
                  </a:txBody>
                  <a:tcPr/>
                </a:tc>
                <a:tc>
                  <a:txBody>
                    <a:bodyPr/>
                    <a:lstStyle/>
                    <a:p>
                      <a:pPr algn="ctr"/>
                      <a:r>
                        <a:rPr lang="en-US" sz="2000" dirty="0" smtClean="0"/>
                        <a:t>143</a:t>
                      </a:r>
                      <a:endParaRPr lang="en-US" sz="2000" dirty="0"/>
                    </a:p>
                  </a:txBody>
                  <a:tcPr/>
                </a:tc>
                <a:tc>
                  <a:txBody>
                    <a:bodyPr/>
                    <a:lstStyle/>
                    <a:p>
                      <a:pPr algn="ctr"/>
                      <a:r>
                        <a:rPr lang="en-US" sz="2000" dirty="0" smtClean="0"/>
                        <a:t>5</a:t>
                      </a:r>
                      <a:endParaRPr lang="en-US" sz="2000" dirty="0"/>
                    </a:p>
                  </a:txBody>
                  <a:tcPr/>
                </a:tc>
                <a:tc>
                  <a:txBody>
                    <a:bodyPr/>
                    <a:lstStyle/>
                    <a:p>
                      <a:pPr algn="ctr"/>
                      <a:r>
                        <a:rPr lang="en-US" sz="2000" dirty="0" smtClean="0"/>
                        <a:t>970</a:t>
                      </a:r>
                      <a:endParaRPr lang="en-US" sz="2000" dirty="0"/>
                    </a:p>
                  </a:txBody>
                  <a:tcPr/>
                </a:tc>
                <a:tc>
                  <a:txBody>
                    <a:bodyPr/>
                    <a:lstStyle/>
                    <a:p>
                      <a:pPr algn="ctr"/>
                      <a:r>
                        <a:rPr lang="en-US" sz="2000" dirty="0" smtClean="0"/>
                        <a:t>29K</a:t>
                      </a:r>
                      <a:endParaRPr lang="en-US" sz="2000" dirty="0"/>
                    </a:p>
                  </a:txBody>
                  <a:tcPr/>
                </a:tc>
                <a:tc>
                  <a:txBody>
                    <a:bodyPr/>
                    <a:lstStyle/>
                    <a:p>
                      <a:pPr algn="ctr"/>
                      <a:r>
                        <a:rPr lang="en-US" sz="2000" dirty="0" smtClean="0"/>
                        <a:t>15</a:t>
                      </a:r>
                      <a:endParaRPr lang="en-US" sz="2000" dirty="0"/>
                    </a:p>
                  </a:txBody>
                  <a:tcPr/>
                </a:tc>
              </a:tr>
              <a:tr h="398318">
                <a:tc>
                  <a:txBody>
                    <a:bodyPr/>
                    <a:lstStyle/>
                    <a:p>
                      <a:r>
                        <a:rPr lang="en-US" sz="2000" dirty="0" err="1" smtClean="0"/>
                        <a:t>luindex</a:t>
                      </a:r>
                      <a:endParaRPr lang="en-US" sz="2000" dirty="0"/>
                    </a:p>
                  </a:txBody>
                  <a:tcPr/>
                </a:tc>
                <a:tc>
                  <a:txBody>
                    <a:bodyPr/>
                    <a:lstStyle/>
                    <a:p>
                      <a:pPr algn="ctr"/>
                      <a:r>
                        <a:rPr lang="en-US" sz="2000" dirty="0" smtClean="0"/>
                        <a:t>138</a:t>
                      </a:r>
                      <a:endParaRPr lang="en-US" sz="2000" dirty="0"/>
                    </a:p>
                  </a:txBody>
                  <a:tcPr/>
                </a:tc>
                <a:tc>
                  <a:txBody>
                    <a:bodyPr/>
                    <a:lstStyle/>
                    <a:p>
                      <a:pPr algn="ctr"/>
                      <a:r>
                        <a:rPr lang="en-US" sz="2000" dirty="0" smtClean="0"/>
                        <a:t>138</a:t>
                      </a:r>
                      <a:endParaRPr lang="en-US" sz="2000" dirty="0"/>
                    </a:p>
                  </a:txBody>
                  <a:tcPr/>
                </a:tc>
                <a:tc>
                  <a:txBody>
                    <a:bodyPr/>
                    <a:lstStyle/>
                    <a:p>
                      <a:pPr algn="ctr"/>
                      <a:r>
                        <a:rPr lang="en-US" sz="2000" dirty="0" smtClean="0"/>
                        <a:t>67</a:t>
                      </a:r>
                      <a:endParaRPr lang="en-US" sz="2000" dirty="0"/>
                    </a:p>
                  </a:txBody>
                  <a:tcPr/>
                </a:tc>
                <a:tc>
                  <a:txBody>
                    <a:bodyPr/>
                    <a:lstStyle/>
                    <a:p>
                      <a:pPr algn="ctr"/>
                      <a:r>
                        <a:rPr lang="en-US" sz="2000" dirty="0" smtClean="0"/>
                        <a:t>1K</a:t>
                      </a:r>
                      <a:endParaRPr lang="en-US" sz="2000" dirty="0"/>
                    </a:p>
                  </a:txBody>
                  <a:tcPr/>
                </a:tc>
                <a:tc>
                  <a:txBody>
                    <a:bodyPr/>
                    <a:lstStyle/>
                    <a:p>
                      <a:pPr algn="ctr"/>
                      <a:r>
                        <a:rPr lang="en-US" sz="2000" dirty="0" smtClean="0"/>
                        <a:t>40K</a:t>
                      </a:r>
                      <a:endParaRPr lang="en-US" sz="2000" dirty="0"/>
                    </a:p>
                  </a:txBody>
                  <a:tcPr/>
                </a:tc>
                <a:tc>
                  <a:txBody>
                    <a:bodyPr/>
                    <a:lstStyle/>
                    <a:p>
                      <a:pPr algn="ctr"/>
                      <a:r>
                        <a:rPr lang="en-US" sz="2000" dirty="0" smtClean="0"/>
                        <a:t>26</a:t>
                      </a:r>
                      <a:endParaRPr lang="en-US" sz="2000" dirty="0"/>
                    </a:p>
                  </a:txBody>
                  <a:tcPr/>
                </a:tc>
              </a:tr>
              <a:tr h="398318">
                <a:tc>
                  <a:txBody>
                    <a:bodyPr/>
                    <a:lstStyle/>
                    <a:p>
                      <a:r>
                        <a:rPr lang="en-US" sz="2000" dirty="0" err="1" smtClean="0"/>
                        <a:t>lusearch</a:t>
                      </a:r>
                      <a:endParaRPr lang="en-US" sz="2000" dirty="0"/>
                    </a:p>
                  </a:txBody>
                  <a:tcPr/>
                </a:tc>
                <a:tc>
                  <a:txBody>
                    <a:bodyPr/>
                    <a:lstStyle/>
                    <a:p>
                      <a:pPr algn="ctr"/>
                      <a:r>
                        <a:rPr lang="en-US" sz="2000" dirty="0" smtClean="0"/>
                        <a:t>322</a:t>
                      </a:r>
                      <a:endParaRPr lang="en-US" sz="2000" dirty="0"/>
                    </a:p>
                  </a:txBody>
                  <a:tcPr/>
                </a:tc>
                <a:tc>
                  <a:txBody>
                    <a:bodyPr/>
                    <a:lstStyle/>
                    <a:p>
                      <a:pPr algn="ctr"/>
                      <a:r>
                        <a:rPr lang="en-US" sz="2000" dirty="0" smtClean="0"/>
                        <a:t>322</a:t>
                      </a:r>
                      <a:endParaRPr lang="en-US" sz="2000" dirty="0"/>
                    </a:p>
                  </a:txBody>
                  <a:tcPr/>
                </a:tc>
                <a:tc>
                  <a:txBody>
                    <a:bodyPr/>
                    <a:lstStyle/>
                    <a:p>
                      <a:pPr algn="ctr"/>
                      <a:r>
                        <a:rPr lang="en-US" sz="2000" dirty="0" smtClean="0"/>
                        <a:t>29</a:t>
                      </a:r>
                      <a:endParaRPr lang="en-US" sz="2000" dirty="0"/>
                    </a:p>
                  </a:txBody>
                  <a:tcPr/>
                </a:tc>
                <a:tc>
                  <a:txBody>
                    <a:bodyPr/>
                    <a:lstStyle/>
                    <a:p>
                      <a:pPr algn="ctr"/>
                      <a:r>
                        <a:rPr lang="en-US" sz="2000" dirty="0" smtClean="0"/>
                        <a:t>1K</a:t>
                      </a:r>
                      <a:endParaRPr lang="en-US" sz="2000" dirty="0"/>
                    </a:p>
                  </a:txBody>
                  <a:tcPr/>
                </a:tc>
                <a:tc>
                  <a:txBody>
                    <a:bodyPr/>
                    <a:lstStyle/>
                    <a:p>
                      <a:pPr algn="ctr"/>
                      <a:r>
                        <a:rPr lang="en-US" sz="2000" dirty="0" smtClean="0"/>
                        <a:t>39K</a:t>
                      </a:r>
                      <a:endParaRPr lang="en-US" sz="2000" dirty="0"/>
                    </a:p>
                  </a:txBody>
                  <a:tcPr/>
                </a:tc>
                <a:tc>
                  <a:txBody>
                    <a:bodyPr/>
                    <a:lstStyle/>
                    <a:p>
                      <a:pPr algn="ctr"/>
                      <a:r>
                        <a:rPr lang="en-US" sz="2000" dirty="0" smtClean="0"/>
                        <a:t>17</a:t>
                      </a:r>
                      <a:endParaRPr lang="en-US" sz="2000" dirty="0"/>
                    </a:p>
                  </a:txBody>
                  <a:tcPr/>
                </a:tc>
              </a:tr>
              <a:tr h="398318">
                <a:tc>
                  <a:txBody>
                    <a:bodyPr/>
                    <a:lstStyle/>
                    <a:p>
                      <a:r>
                        <a:rPr lang="en-US" sz="2000" dirty="0" err="1" smtClean="0"/>
                        <a:t>schroeder</a:t>
                      </a:r>
                      <a:r>
                        <a:rPr lang="en-US" sz="2000" dirty="0" smtClean="0"/>
                        <a:t>-m</a:t>
                      </a:r>
                      <a:endParaRPr lang="en-US" sz="2000" dirty="0"/>
                    </a:p>
                  </a:txBody>
                  <a:tcPr/>
                </a:tc>
                <a:tc>
                  <a:txBody>
                    <a:bodyPr/>
                    <a:lstStyle/>
                    <a:p>
                      <a:pPr algn="ctr"/>
                      <a:r>
                        <a:rPr lang="en-US" sz="2000" dirty="0" smtClean="0"/>
                        <a:t>51</a:t>
                      </a:r>
                      <a:endParaRPr lang="en-US" sz="2000" dirty="0"/>
                    </a:p>
                  </a:txBody>
                  <a:tcPr/>
                </a:tc>
                <a:tc>
                  <a:txBody>
                    <a:bodyPr/>
                    <a:lstStyle/>
                    <a:p>
                      <a:pPr algn="ctr"/>
                      <a:r>
                        <a:rPr lang="en-US" sz="2000" dirty="0" smtClean="0"/>
                        <a:t>51</a:t>
                      </a:r>
                      <a:endParaRPr lang="en-US" sz="2000" dirty="0"/>
                    </a:p>
                  </a:txBody>
                  <a:tcPr/>
                </a:tc>
                <a:tc>
                  <a:txBody>
                    <a:bodyPr/>
                    <a:lstStyle/>
                    <a:p>
                      <a:pPr algn="ctr"/>
                      <a:r>
                        <a:rPr lang="en-US" sz="2000" dirty="0" smtClean="0"/>
                        <a:t>25</a:t>
                      </a:r>
                      <a:endParaRPr lang="en-US" sz="2000" dirty="0"/>
                    </a:p>
                  </a:txBody>
                  <a:tcPr/>
                </a:tc>
                <a:tc>
                  <a:txBody>
                    <a:bodyPr/>
                    <a:lstStyle/>
                    <a:p>
                      <a:pPr algn="ctr"/>
                      <a:r>
                        <a:rPr lang="en-US" sz="2000" dirty="0" smtClean="0"/>
                        <a:t>450</a:t>
                      </a:r>
                      <a:endParaRPr lang="en-US" sz="2000" dirty="0"/>
                    </a:p>
                  </a:txBody>
                  <a:tcPr/>
                </a:tc>
                <a:tc>
                  <a:txBody>
                    <a:bodyPr/>
                    <a:lstStyle/>
                    <a:p>
                      <a:pPr algn="ctr"/>
                      <a:r>
                        <a:rPr lang="en-US" sz="2000" dirty="0" smtClean="0"/>
                        <a:t>58K</a:t>
                      </a:r>
                      <a:endParaRPr lang="en-US" sz="2000" dirty="0"/>
                    </a:p>
                  </a:txBody>
                  <a:tcPr/>
                </a:tc>
                <a:tc>
                  <a:txBody>
                    <a:bodyPr/>
                    <a:lstStyle/>
                    <a:p>
                      <a:pPr algn="ctr"/>
                      <a:r>
                        <a:rPr lang="en-US" sz="2000" dirty="0" smtClean="0"/>
                        <a:t>15</a:t>
                      </a:r>
                      <a:endParaRPr lang="en-US" sz="2000" dirty="0"/>
                    </a:p>
                  </a:txBody>
                  <a:tcPr/>
                </a:tc>
              </a:tr>
            </a:tbl>
          </a:graphicData>
        </a:graphic>
      </p:graphicFrame>
      <p:sp>
        <p:nvSpPr>
          <p:cNvPr id="10" name="Rectangular Callout 9"/>
          <p:cNvSpPr/>
          <p:nvPr/>
        </p:nvSpPr>
        <p:spPr>
          <a:xfrm>
            <a:off x="4657061" y="1396049"/>
            <a:ext cx="2227316" cy="684530"/>
          </a:xfrm>
          <a:prstGeom prst="wedgeRectCallout">
            <a:avLst>
              <a:gd name="adj1" fmla="val -43282"/>
              <a:gd name="adj2" fmla="val 101136"/>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70C0"/>
                </a:solidFill>
              </a:rPr>
              <a:t>4-object-sensitivity</a:t>
            </a:r>
          </a:p>
          <a:p>
            <a:pPr algn="ctr"/>
            <a:r>
              <a:rPr lang="en-US" sz="2000" b="1" dirty="0">
                <a:solidFill>
                  <a:srgbClr val="0070C0"/>
                </a:solidFill>
              </a:rPr>
              <a:t>&lt;</a:t>
            </a:r>
            <a:r>
              <a:rPr lang="en-US" sz="2000" b="1" dirty="0" smtClean="0">
                <a:solidFill>
                  <a:srgbClr val="0070C0"/>
                </a:solidFill>
              </a:rPr>
              <a:t> 50%</a:t>
            </a:r>
            <a:endParaRPr lang="en-US" sz="2000" b="1" dirty="0">
              <a:solidFill>
                <a:srgbClr val="0070C0"/>
              </a:solidFill>
            </a:endParaRPr>
          </a:p>
        </p:txBody>
      </p:sp>
      <p:sp>
        <p:nvSpPr>
          <p:cNvPr id="11" name="Rectangular Callout 10"/>
          <p:cNvSpPr/>
          <p:nvPr/>
        </p:nvSpPr>
        <p:spPr>
          <a:xfrm>
            <a:off x="3090746" y="2351858"/>
            <a:ext cx="2013879" cy="684530"/>
          </a:xfrm>
          <a:prstGeom prst="wedgeRectCallout">
            <a:avLst>
              <a:gd name="adj1" fmla="val 68823"/>
              <a:gd name="adj2" fmla="val -19520"/>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70C0"/>
                </a:solidFill>
              </a:rPr>
              <a:t>&lt; 3% </a:t>
            </a:r>
            <a:r>
              <a:rPr lang="en-US" sz="2000" b="1" smtClean="0">
                <a:solidFill>
                  <a:srgbClr val="0070C0"/>
                </a:solidFill>
              </a:rPr>
              <a:t>of max</a:t>
            </a:r>
            <a:endParaRPr lang="en-US" sz="2000" b="1" dirty="0">
              <a:solidFill>
                <a:srgbClr val="0070C0"/>
              </a:solidFill>
            </a:endParaRPr>
          </a:p>
        </p:txBody>
      </p:sp>
      <p:sp>
        <p:nvSpPr>
          <p:cNvPr id="7" name="Date Placeholder 6"/>
          <p:cNvSpPr>
            <a:spLocks noGrp="1"/>
          </p:cNvSpPr>
          <p:nvPr>
            <p:ph type="dt" sz="half" idx="10"/>
          </p:nvPr>
        </p:nvSpPr>
        <p:spPr>
          <a:xfrm>
            <a:off x="6400800" y="6356350"/>
            <a:ext cx="2289048" cy="365760"/>
          </a:xfrm>
        </p:spPr>
        <p:txBody>
          <a:bodyPr/>
          <a:lstStyle/>
          <a:p>
            <a:fld id="{83A8FA1B-026D-4D4C-85FE-A596B521EE0C}" type="datetime1">
              <a:rPr lang="en-US" smtClean="0"/>
              <a:t>8/8/16</a:t>
            </a:fld>
            <a:endParaRPr lang="en-US"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39</a:t>
            </a:fld>
            <a:endParaRPr lang="en-US" dirty="0"/>
          </a:p>
        </p:txBody>
      </p:sp>
    </p:spTree>
    <p:custDataLst>
      <p:tags r:id="rId1"/>
    </p:custDataLst>
    <p:extLst>
      <p:ext uri="{BB962C8B-B14F-4D97-AF65-F5344CB8AC3E}">
        <p14:creationId xmlns:p14="http://schemas.microsoft.com/office/powerpoint/2010/main" val="2149872085"/>
      </p:ext>
    </p:extLst>
  </p:cSld>
  <p:clrMapOvr>
    <a:masterClrMapping/>
  </p:clrMapOvr>
  <mc:AlternateContent xmlns:mc="http://schemas.openxmlformats.org/markup-compatibility/2006" xmlns:p14="http://schemas.microsoft.com/office/powerpoint/2010/main">
    <mc:Choice Requires="p14">
      <p:transition spd="slow" p14:dur="2000" advTm="69774"/>
    </mc:Choice>
    <mc:Fallback xmlns:mv="urn:schemas-microsoft-com:mac:vml" xmlns="">
      <mp:transition xmlns:mp="http://schemas.microsoft.com/office/mac/powerpoint/2008/main" spd="slow" advTm="697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Our Vision</a:t>
            </a:r>
            <a:endParaRPr lang="en-US" dirty="0"/>
          </a:p>
        </p:txBody>
      </p:sp>
      <p:sp>
        <p:nvSpPr>
          <p:cNvPr id="4" name="Date Placeholder 3"/>
          <p:cNvSpPr>
            <a:spLocks noGrp="1"/>
          </p:cNvSpPr>
          <p:nvPr>
            <p:ph type="dt" sz="half" idx="10"/>
          </p:nvPr>
        </p:nvSpPr>
        <p:spPr/>
        <p:txBody>
          <a:bodyPr/>
          <a:lstStyle/>
          <a:p>
            <a:fld id="{6EACDFA0-3DBC-2F46-ADEA-49134D4F6764}" type="datetime1">
              <a:rPr lang="en-US" smtClean="0"/>
              <a:t>8/8/16</a:t>
            </a:fld>
            <a:endParaRPr lang="en-US" dirty="0"/>
          </a:p>
        </p:txBody>
      </p:sp>
      <p:sp>
        <p:nvSpPr>
          <p:cNvPr id="6" name="Rounded Rectangle 5"/>
          <p:cNvSpPr/>
          <p:nvPr/>
        </p:nvSpPr>
        <p:spPr>
          <a:xfrm>
            <a:off x="417094" y="1289440"/>
            <a:ext cx="8267761" cy="1117694"/>
          </a:xfrm>
          <a:prstGeom prst="roundRect">
            <a:avLst/>
          </a:prstGeom>
          <a:solidFill>
            <a:schemeClr val="accent6">
              <a:lumMod val="20000"/>
              <a:lumOff val="8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600" dirty="0" smtClean="0">
                <a:solidFill>
                  <a:sysClr val="windowText" lastClr="000000"/>
                </a:solidFill>
              </a:rPr>
              <a:t>Enable program analyses to evolve over time to overcome</a:t>
            </a:r>
            <a:br>
              <a:rPr lang="en-US" sz="2600" dirty="0" smtClean="0">
                <a:solidFill>
                  <a:sysClr val="windowText" lastClr="000000"/>
                </a:solidFill>
              </a:rPr>
            </a:br>
            <a:r>
              <a:rPr lang="en-US" sz="2600" dirty="0" smtClean="0">
                <a:solidFill>
                  <a:sysClr val="windowText" lastClr="000000"/>
                </a:solidFill>
              </a:rPr>
              <a:t>the impact of approximations by </a:t>
            </a:r>
            <a:r>
              <a:rPr lang="en-US" sz="2600" dirty="0">
                <a:solidFill>
                  <a:sysClr val="windowText" lastClr="000000"/>
                </a:solidFill>
              </a:rPr>
              <a:t>leveraging “Big Code</a:t>
            </a:r>
            <a:r>
              <a:rPr lang="en-US" sz="2600" dirty="0" smtClean="0">
                <a:solidFill>
                  <a:sysClr val="windowText" lastClr="000000"/>
                </a:solidFill>
              </a:rPr>
              <a:t>”.</a:t>
            </a:r>
            <a:endParaRPr lang="en-US" sz="2600" dirty="0">
              <a:solidFill>
                <a:sysClr val="windowText" lastClr="000000"/>
              </a:solidFill>
            </a:endParaRPr>
          </a:p>
        </p:txBody>
      </p:sp>
      <p:sp>
        <p:nvSpPr>
          <p:cNvPr id="7" name="Rounded Rectangle 6"/>
          <p:cNvSpPr/>
          <p:nvPr/>
        </p:nvSpPr>
        <p:spPr>
          <a:xfrm>
            <a:off x="540458" y="2624813"/>
            <a:ext cx="4106779" cy="3288630"/>
          </a:xfrm>
          <a:prstGeom prst="roundRect">
            <a:avLst>
              <a:gd name="adj" fmla="val 9500"/>
            </a:avLst>
          </a:prstGeom>
          <a:solidFill>
            <a:schemeClr val="accent2">
              <a:lumMod val="60000"/>
              <a:lumOff val="40000"/>
            </a:schemeClr>
          </a:solidFill>
        </p:spPr>
        <p:style>
          <a:lnRef idx="3">
            <a:schemeClr val="lt1"/>
          </a:lnRef>
          <a:fillRef idx="1">
            <a:schemeClr val="accent2"/>
          </a:fillRef>
          <a:effectRef idx="1">
            <a:schemeClr val="accent2"/>
          </a:effectRef>
          <a:fontRef idx="minor">
            <a:schemeClr val="lt1"/>
          </a:fontRef>
        </p:style>
        <p:txBody>
          <a:bodyPr lIns="91440" rIns="91440" rtlCol="0" anchor="ctr"/>
          <a:lstStyle/>
          <a:p>
            <a:pPr algn="ctr"/>
            <a:r>
              <a:rPr lang="en-US" sz="2400" dirty="0" smtClean="0">
                <a:solidFill>
                  <a:prstClr val="black"/>
                </a:solidFill>
                <a:latin typeface="Garamond" panose="02020404030301010803" pitchFamily="18" charset="0"/>
              </a:rPr>
              <a:t>“Significantly advance how software </a:t>
            </a:r>
            <a:r>
              <a:rPr lang="en-US" sz="2400" dirty="0">
                <a:solidFill>
                  <a:prstClr val="black"/>
                </a:solidFill>
                <a:latin typeface="Garamond" panose="02020404030301010803" pitchFamily="18" charset="0"/>
              </a:rPr>
              <a:t>is built, debugged, verified, </a:t>
            </a:r>
            <a:r>
              <a:rPr lang="en-US" sz="2400" dirty="0" smtClean="0">
                <a:solidFill>
                  <a:prstClr val="black"/>
                </a:solidFill>
                <a:latin typeface="Garamond" panose="02020404030301010803" pitchFamily="18" charset="0"/>
              </a:rPr>
              <a:t>maintained and understood … by leveraging deep program analyses to create a database of properties and vulnerabilities drawn from billions of lines of code.”</a:t>
            </a:r>
            <a:endParaRPr lang="en-US" sz="2400" dirty="0">
              <a:solidFill>
                <a:sysClr val="windowText" lastClr="000000"/>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71180" y="2672939"/>
            <a:ext cx="3373046" cy="2234802"/>
          </a:xfrm>
          <a:prstGeom prst="rect">
            <a:avLst/>
          </a:prstGeom>
        </p:spPr>
      </p:pic>
      <p:sp>
        <p:nvSpPr>
          <p:cNvPr id="10" name="TextBox 9"/>
          <p:cNvSpPr txBox="1"/>
          <p:nvPr/>
        </p:nvSpPr>
        <p:spPr>
          <a:xfrm>
            <a:off x="4949181" y="5011120"/>
            <a:ext cx="3527128" cy="1154162"/>
          </a:xfrm>
          <a:prstGeom prst="rect">
            <a:avLst/>
          </a:prstGeom>
          <a:noFill/>
        </p:spPr>
        <p:txBody>
          <a:bodyPr wrap="square" rtlCol="0">
            <a:spAutoFit/>
          </a:bodyPr>
          <a:lstStyle/>
          <a:p>
            <a:pPr algn="ctr"/>
            <a:r>
              <a:rPr lang="en-US" sz="2300" b="1" dirty="0" smtClean="0"/>
              <a:t>DARPA MUSE</a:t>
            </a:r>
            <a:r>
              <a:rPr lang="en-US" sz="2300" dirty="0" smtClean="0"/>
              <a:t> (2014-18) </a:t>
            </a:r>
            <a:br>
              <a:rPr lang="en-US" sz="2300" dirty="0" smtClean="0"/>
            </a:br>
            <a:r>
              <a:rPr lang="en-US" sz="2300" dirty="0" smtClean="0"/>
              <a:t>Mining and Understanding</a:t>
            </a:r>
          </a:p>
          <a:p>
            <a:pPr algn="ctr"/>
            <a:r>
              <a:rPr lang="en-US" sz="2300" dirty="0" smtClean="0"/>
              <a:t>Software Enclaves</a:t>
            </a:r>
            <a:endParaRPr lang="en-US" sz="2300"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4</a:t>
            </a:fld>
            <a:endParaRPr lang="en-US" dirty="0"/>
          </a:p>
        </p:txBody>
      </p:sp>
    </p:spTree>
    <p:extLst>
      <p:ext uri="{BB962C8B-B14F-4D97-AF65-F5344CB8AC3E}">
        <p14:creationId xmlns:p14="http://schemas.microsoft.com/office/powerpoint/2010/main" val="14469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Performance of </a:t>
            </a:r>
            <a:r>
              <a:rPr lang="en-US" dirty="0" err="1" smtClean="0"/>
              <a:t>Datalog</a:t>
            </a:r>
            <a:r>
              <a:rPr lang="en-US" dirty="0" smtClean="0"/>
              <a:t> Solver</a:t>
            </a:r>
            <a:endParaRPr lang="en-US" dirty="0"/>
          </a:p>
        </p:txBody>
      </p:sp>
      <p:pic>
        <p:nvPicPr>
          <p:cNvPr id="11" name="Content Placeholder 10"/>
          <p:cNvPicPr>
            <a:picLocks noGrp="1" noChangeAspect="1"/>
          </p:cNvPicPr>
          <p:nvPr>
            <p:ph sz="quarter" idx="1"/>
          </p:nvPr>
        </p:nvPicPr>
        <p:blipFill>
          <a:blip r:embed="rId4">
            <a:extLst>
              <a:ext uri="{28A0092B-C50C-407E-A947-70E740481C1C}">
                <a14:useLocalDpi xmlns:a14="http://schemas.microsoft.com/office/drawing/2010/main"/>
              </a:ext>
            </a:extLst>
          </a:blip>
          <a:stretch>
            <a:fillRect/>
          </a:stretch>
        </p:blipFill>
        <p:spPr>
          <a:xfrm>
            <a:off x="1142993" y="2548272"/>
            <a:ext cx="6858014" cy="3200406"/>
          </a:xfrm>
        </p:spPr>
      </p:pic>
      <p:sp>
        <p:nvSpPr>
          <p:cNvPr id="12" name="TextBox 11"/>
          <p:cNvSpPr txBox="1"/>
          <p:nvPr/>
        </p:nvSpPr>
        <p:spPr>
          <a:xfrm>
            <a:off x="3526366" y="1993999"/>
            <a:ext cx="1845733" cy="400110"/>
          </a:xfrm>
          <a:prstGeom prst="rect">
            <a:avLst/>
          </a:prstGeom>
          <a:noFill/>
        </p:spPr>
        <p:txBody>
          <a:bodyPr wrap="square" rtlCol="0">
            <a:spAutoFit/>
          </a:bodyPr>
          <a:lstStyle/>
          <a:p>
            <a:pPr algn="ctr"/>
            <a:r>
              <a:rPr lang="en-US" sz="2000" b="1" dirty="0" err="1" smtClean="0">
                <a:solidFill>
                  <a:schemeClr val="accent5">
                    <a:lumMod val="50000"/>
                  </a:schemeClr>
                </a:solidFill>
              </a:rPr>
              <a:t>lusearch</a:t>
            </a:r>
            <a:endParaRPr lang="en-US" sz="2000" b="1" dirty="0">
              <a:solidFill>
                <a:schemeClr val="accent5">
                  <a:lumMod val="50000"/>
                </a:schemeClr>
              </a:solidFill>
            </a:endParaRPr>
          </a:p>
        </p:txBody>
      </p:sp>
      <p:sp>
        <p:nvSpPr>
          <p:cNvPr id="2" name="TextBox 1"/>
          <p:cNvSpPr txBox="1"/>
          <p:nvPr/>
        </p:nvSpPr>
        <p:spPr>
          <a:xfrm>
            <a:off x="1940725" y="2365492"/>
            <a:ext cx="1410660" cy="369332"/>
          </a:xfrm>
          <a:prstGeom prst="rect">
            <a:avLst/>
          </a:prstGeom>
          <a:noFill/>
        </p:spPr>
        <p:txBody>
          <a:bodyPr wrap="square" rtlCol="0">
            <a:spAutoFit/>
          </a:bodyPr>
          <a:lstStyle/>
          <a:p>
            <a:pPr algn="ctr"/>
            <a:r>
              <a:rPr lang="en-US" b="1" dirty="0" smtClean="0">
                <a:solidFill>
                  <a:srgbClr val="0070C0"/>
                </a:solidFill>
              </a:rPr>
              <a:t>k = 1,</a:t>
            </a:r>
            <a:r>
              <a:rPr lang="en-US" b="1" dirty="0" smtClean="0">
                <a:solidFill>
                  <a:srgbClr val="00B0F0"/>
                </a:solidFill>
              </a:rPr>
              <a:t> </a:t>
            </a:r>
            <a:r>
              <a:rPr lang="en-US" b="1" dirty="0" smtClean="0">
                <a:solidFill>
                  <a:srgbClr val="FF0000"/>
                </a:solidFill>
              </a:rPr>
              <a:t>153s</a:t>
            </a:r>
            <a:endParaRPr lang="en-US" b="1" dirty="0">
              <a:solidFill>
                <a:srgbClr val="FF0000"/>
              </a:solidFill>
            </a:endParaRPr>
          </a:p>
        </p:txBody>
      </p:sp>
      <p:sp>
        <p:nvSpPr>
          <p:cNvPr id="16" name="TextBox 15"/>
          <p:cNvSpPr txBox="1"/>
          <p:nvPr/>
        </p:nvSpPr>
        <p:spPr>
          <a:xfrm>
            <a:off x="2116996" y="2044799"/>
            <a:ext cx="1585640" cy="369332"/>
          </a:xfrm>
          <a:prstGeom prst="rect">
            <a:avLst/>
          </a:prstGeom>
          <a:noFill/>
        </p:spPr>
        <p:txBody>
          <a:bodyPr wrap="square" rtlCol="0">
            <a:spAutoFit/>
          </a:bodyPr>
          <a:lstStyle/>
          <a:p>
            <a:pPr algn="ctr"/>
            <a:r>
              <a:rPr lang="en-US" b="1" dirty="0">
                <a:solidFill>
                  <a:srgbClr val="0070C0"/>
                </a:solidFill>
              </a:rPr>
              <a:t>k = </a:t>
            </a:r>
            <a:r>
              <a:rPr lang="en-US" b="1" dirty="0" smtClean="0">
                <a:solidFill>
                  <a:srgbClr val="0070C0"/>
                </a:solidFill>
              </a:rPr>
              <a:t>2,</a:t>
            </a:r>
            <a:r>
              <a:rPr lang="en-US" b="1" dirty="0" smtClean="0">
                <a:solidFill>
                  <a:srgbClr val="00B0F0"/>
                </a:solidFill>
              </a:rPr>
              <a:t> </a:t>
            </a:r>
            <a:r>
              <a:rPr lang="en-US" b="1" dirty="0" smtClean="0">
                <a:solidFill>
                  <a:srgbClr val="FF0000"/>
                </a:solidFill>
              </a:rPr>
              <a:t>214s</a:t>
            </a:r>
            <a:endParaRPr lang="en-US" b="1" dirty="0">
              <a:solidFill>
                <a:srgbClr val="FF0000"/>
              </a:solidFill>
            </a:endParaRPr>
          </a:p>
        </p:txBody>
      </p:sp>
      <p:sp>
        <p:nvSpPr>
          <p:cNvPr id="26" name="TextBox 25"/>
          <p:cNvSpPr txBox="1"/>
          <p:nvPr/>
        </p:nvSpPr>
        <p:spPr>
          <a:xfrm>
            <a:off x="2769571" y="1214745"/>
            <a:ext cx="1513591" cy="369332"/>
          </a:xfrm>
          <a:prstGeom prst="rect">
            <a:avLst/>
          </a:prstGeom>
          <a:noFill/>
        </p:spPr>
        <p:txBody>
          <a:bodyPr wrap="square" rtlCol="0">
            <a:spAutoFit/>
          </a:bodyPr>
          <a:lstStyle/>
          <a:p>
            <a:pPr algn="ctr"/>
            <a:r>
              <a:rPr lang="en-US" b="1" dirty="0">
                <a:solidFill>
                  <a:srgbClr val="0070C0"/>
                </a:solidFill>
              </a:rPr>
              <a:t>k = </a:t>
            </a:r>
            <a:r>
              <a:rPr lang="en-US" b="1" dirty="0" smtClean="0">
                <a:solidFill>
                  <a:srgbClr val="0070C0"/>
                </a:solidFill>
              </a:rPr>
              <a:t>4,</a:t>
            </a:r>
            <a:r>
              <a:rPr lang="en-US" b="1" dirty="0" smtClean="0">
                <a:solidFill>
                  <a:srgbClr val="00B0F0"/>
                </a:solidFill>
              </a:rPr>
              <a:t> </a:t>
            </a:r>
            <a:r>
              <a:rPr lang="en-US" b="1" dirty="0" smtClean="0">
                <a:solidFill>
                  <a:srgbClr val="FF0000"/>
                </a:solidFill>
              </a:rPr>
              <a:t>3h28m</a:t>
            </a:r>
            <a:endParaRPr lang="en-US" b="1" dirty="0">
              <a:solidFill>
                <a:srgbClr val="FF0000"/>
              </a:solidFill>
            </a:endParaRPr>
          </a:p>
        </p:txBody>
      </p:sp>
      <p:sp>
        <p:nvSpPr>
          <p:cNvPr id="32" name="TextBox 31"/>
          <p:cNvSpPr txBox="1"/>
          <p:nvPr/>
        </p:nvSpPr>
        <p:spPr>
          <a:xfrm>
            <a:off x="2465748" y="1675467"/>
            <a:ext cx="1437885" cy="369332"/>
          </a:xfrm>
          <a:prstGeom prst="rect">
            <a:avLst/>
          </a:prstGeom>
          <a:noFill/>
        </p:spPr>
        <p:txBody>
          <a:bodyPr wrap="square" rtlCol="0">
            <a:spAutoFit/>
          </a:bodyPr>
          <a:lstStyle/>
          <a:p>
            <a:r>
              <a:rPr lang="en-US" b="1" dirty="0">
                <a:solidFill>
                  <a:srgbClr val="0070C0"/>
                </a:solidFill>
              </a:rPr>
              <a:t>k = </a:t>
            </a:r>
            <a:r>
              <a:rPr lang="en-US" b="1" dirty="0" smtClean="0">
                <a:solidFill>
                  <a:srgbClr val="0070C0"/>
                </a:solidFill>
              </a:rPr>
              <a:t>3,</a:t>
            </a:r>
            <a:r>
              <a:rPr lang="en-US" b="1" dirty="0" smtClean="0">
                <a:solidFill>
                  <a:srgbClr val="00B0F0"/>
                </a:solidFill>
              </a:rPr>
              <a:t> </a:t>
            </a:r>
            <a:r>
              <a:rPr lang="en-US" b="1" dirty="0" smtClean="0">
                <a:solidFill>
                  <a:srgbClr val="FF0000"/>
                </a:solidFill>
              </a:rPr>
              <a:t>590s</a:t>
            </a:r>
            <a:endParaRPr lang="en-US" b="1" dirty="0">
              <a:solidFill>
                <a:srgbClr val="FF0000"/>
              </a:solidFill>
            </a:endParaRPr>
          </a:p>
        </p:txBody>
      </p:sp>
      <p:sp>
        <p:nvSpPr>
          <p:cNvPr id="33" name="TextBox 32"/>
          <p:cNvSpPr txBox="1"/>
          <p:nvPr/>
        </p:nvSpPr>
        <p:spPr>
          <a:xfrm>
            <a:off x="1142993" y="1646709"/>
            <a:ext cx="1266940" cy="400110"/>
          </a:xfrm>
          <a:prstGeom prst="rect">
            <a:avLst/>
          </a:prstGeom>
          <a:noFill/>
        </p:spPr>
        <p:txBody>
          <a:bodyPr wrap="square" rtlCol="0">
            <a:spAutoFit/>
          </a:bodyPr>
          <a:lstStyle/>
          <a:p>
            <a:pPr algn="ctr"/>
            <a:r>
              <a:rPr lang="en-US" sz="2000" b="1" dirty="0" smtClean="0"/>
              <a:t>Baseline</a:t>
            </a:r>
            <a:endParaRPr lang="en-US" b="1" dirty="0"/>
          </a:p>
        </p:txBody>
      </p:sp>
      <p:sp>
        <p:nvSpPr>
          <p:cNvPr id="13" name="Date Placeholder 12"/>
          <p:cNvSpPr>
            <a:spLocks noGrp="1"/>
          </p:cNvSpPr>
          <p:nvPr>
            <p:ph type="dt" sz="half" idx="10"/>
          </p:nvPr>
        </p:nvSpPr>
        <p:spPr>
          <a:xfrm>
            <a:off x="6400800" y="6356350"/>
            <a:ext cx="2289048" cy="365760"/>
          </a:xfrm>
        </p:spPr>
        <p:txBody>
          <a:bodyPr/>
          <a:lstStyle/>
          <a:p>
            <a:fld id="{D1480C36-51AF-4B48-AF57-8949B5C2FD58}" type="datetime1">
              <a:rPr lang="en-US" smtClean="0"/>
              <a:t>8/8/16</a:t>
            </a:fld>
            <a:endParaRPr lang="en-US" dirty="0"/>
          </a:p>
        </p:txBody>
      </p:sp>
      <p:sp>
        <p:nvSpPr>
          <p:cNvPr id="3" name="Slide Number Placeholder 2"/>
          <p:cNvSpPr>
            <a:spLocks noGrp="1"/>
          </p:cNvSpPr>
          <p:nvPr>
            <p:ph type="sldNum" sz="quarter" idx="11"/>
          </p:nvPr>
        </p:nvSpPr>
        <p:spPr/>
        <p:txBody>
          <a:bodyPr/>
          <a:lstStyle/>
          <a:p>
            <a:fld id="{1F7DF5D7-FF41-4BF6-8958-28DFF1DB182D}" type="slidenum">
              <a:rPr lang="en-US" smtClean="0"/>
              <a:pPr/>
              <a:t>40</a:t>
            </a:fld>
            <a:endParaRPr lang="en-US" dirty="0"/>
          </a:p>
        </p:txBody>
      </p:sp>
    </p:spTree>
    <p:custDataLst>
      <p:tags r:id="rId1"/>
    </p:custDataLst>
    <p:extLst>
      <p:ext uri="{BB962C8B-B14F-4D97-AF65-F5344CB8AC3E}">
        <p14:creationId xmlns:p14="http://schemas.microsoft.com/office/powerpoint/2010/main" val="2550941995"/>
      </p:ext>
    </p:extLst>
  </p:cSld>
  <p:clrMapOvr>
    <a:masterClrMapping/>
  </p:clrMapOvr>
  <mc:AlternateContent xmlns:mc="http://schemas.openxmlformats.org/markup-compatibility/2006" xmlns:p14="http://schemas.microsoft.com/office/powerpoint/2010/main">
    <mc:Choice Requires="p14">
      <p:transition spd="slow" p14:dur="2000" advTm="41898"/>
    </mc:Choice>
    <mc:Fallback xmlns:mv="urn:schemas-microsoft-com:mac:vml" xmlns="">
      <mp:transition xmlns:mp="http://schemas.microsoft.com/office/mac/powerpoint/2008/main" spd="slow" advTm="418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6" grpId="0"/>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Performance of </a:t>
            </a:r>
            <a:r>
              <a:rPr lang="en-US" dirty="0" err="1" smtClean="0"/>
              <a:t>MaxSAT</a:t>
            </a:r>
            <a:r>
              <a:rPr lang="en-US" dirty="0" smtClean="0"/>
              <a:t> Solver</a:t>
            </a:r>
            <a:endParaRPr lang="en-US" dirty="0"/>
          </a:p>
        </p:txBody>
      </p:sp>
      <p:pic>
        <p:nvPicPr>
          <p:cNvPr id="11" name="Content Placeholder 10"/>
          <p:cNvPicPr>
            <a:picLocks noGrp="1" noChangeAspect="1"/>
          </p:cNvPicPr>
          <p:nvPr>
            <p:ph sz="quarter" idx="1"/>
          </p:nvPr>
        </p:nvPicPr>
        <p:blipFill>
          <a:blip r:embed="rId4">
            <a:extLst>
              <a:ext uri="{28A0092B-C50C-407E-A947-70E740481C1C}">
                <a14:useLocalDpi xmlns:a14="http://schemas.microsoft.com/office/drawing/2010/main"/>
              </a:ext>
            </a:extLst>
          </a:blip>
          <a:stretch>
            <a:fillRect/>
          </a:stretch>
        </p:blipFill>
        <p:spPr>
          <a:xfrm>
            <a:off x="1142993" y="2476131"/>
            <a:ext cx="6858014" cy="3200406"/>
          </a:xfrm>
        </p:spPr>
      </p:pic>
      <p:sp>
        <p:nvSpPr>
          <p:cNvPr id="15" name="Freeform 14"/>
          <p:cNvSpPr/>
          <p:nvPr/>
        </p:nvSpPr>
        <p:spPr>
          <a:xfrm>
            <a:off x="2126255" y="3059629"/>
            <a:ext cx="1156772" cy="1454226"/>
          </a:xfrm>
          <a:custGeom>
            <a:avLst/>
            <a:gdLst>
              <a:gd name="connsiteX0" fmla="*/ 0 w 1156772"/>
              <a:gd name="connsiteY0" fmla="*/ 1454226 h 1454226"/>
              <a:gd name="connsiteX1" fmla="*/ 396608 w 1156772"/>
              <a:gd name="connsiteY1" fmla="*/ 1344058 h 1454226"/>
              <a:gd name="connsiteX2" fmla="*/ 231355 w 1156772"/>
              <a:gd name="connsiteY2" fmla="*/ 1002535 h 1454226"/>
              <a:gd name="connsiteX3" fmla="*/ 760164 w 1156772"/>
              <a:gd name="connsiteY3" fmla="*/ 936434 h 1454226"/>
              <a:gd name="connsiteX4" fmla="*/ 451692 w 1156772"/>
              <a:gd name="connsiteY4" fmla="*/ 649995 h 1454226"/>
              <a:gd name="connsiteX5" fmla="*/ 947451 w 1156772"/>
              <a:gd name="connsiteY5" fmla="*/ 561860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760164 w 1156772"/>
              <a:gd name="connsiteY3" fmla="*/ 936434 h 1454226"/>
              <a:gd name="connsiteX4" fmla="*/ 451692 w 1156772"/>
              <a:gd name="connsiteY4" fmla="*/ 649995 h 1454226"/>
              <a:gd name="connsiteX5" fmla="*/ 947451 w 1156772"/>
              <a:gd name="connsiteY5" fmla="*/ 561860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561860 w 1156772"/>
              <a:gd name="connsiteY3" fmla="*/ 1112704 h 1454226"/>
              <a:gd name="connsiteX4" fmla="*/ 451692 w 1156772"/>
              <a:gd name="connsiteY4" fmla="*/ 649995 h 1454226"/>
              <a:gd name="connsiteX5" fmla="*/ 947451 w 1156772"/>
              <a:gd name="connsiteY5" fmla="*/ 561860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561860 w 1156772"/>
              <a:gd name="connsiteY3" fmla="*/ 1112704 h 1454226"/>
              <a:gd name="connsiteX4" fmla="*/ 154237 w 1156772"/>
              <a:gd name="connsiteY4" fmla="*/ 782198 h 1454226"/>
              <a:gd name="connsiteX5" fmla="*/ 947451 w 1156772"/>
              <a:gd name="connsiteY5" fmla="*/ 561860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561860 w 1156772"/>
              <a:gd name="connsiteY3" fmla="*/ 1112704 h 1454226"/>
              <a:gd name="connsiteX4" fmla="*/ 154237 w 1156772"/>
              <a:gd name="connsiteY4" fmla="*/ 782198 h 1454226"/>
              <a:gd name="connsiteX5" fmla="*/ 793215 w 1156772"/>
              <a:gd name="connsiteY5" fmla="*/ 980501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561860 w 1156772"/>
              <a:gd name="connsiteY3" fmla="*/ 1112704 h 1454226"/>
              <a:gd name="connsiteX4" fmla="*/ 154237 w 1156772"/>
              <a:gd name="connsiteY4" fmla="*/ 782198 h 1454226"/>
              <a:gd name="connsiteX5" fmla="*/ 793215 w 1156772"/>
              <a:gd name="connsiteY5" fmla="*/ 980501 h 1454226"/>
              <a:gd name="connsiteX6" fmla="*/ 308473 w 1156772"/>
              <a:gd name="connsiteY6" fmla="*/ 528810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198304 w 1156772"/>
              <a:gd name="connsiteY2" fmla="*/ 969484 h 1454226"/>
              <a:gd name="connsiteX3" fmla="*/ 561860 w 1156772"/>
              <a:gd name="connsiteY3" fmla="*/ 1112704 h 1454226"/>
              <a:gd name="connsiteX4" fmla="*/ 154237 w 1156772"/>
              <a:gd name="connsiteY4" fmla="*/ 782198 h 1454226"/>
              <a:gd name="connsiteX5" fmla="*/ 793215 w 1156772"/>
              <a:gd name="connsiteY5" fmla="*/ 980501 h 1454226"/>
              <a:gd name="connsiteX6" fmla="*/ 308473 w 1156772"/>
              <a:gd name="connsiteY6" fmla="*/ 528810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55085 w 1156772"/>
              <a:gd name="connsiteY2" fmla="*/ 991518 h 1454226"/>
              <a:gd name="connsiteX3" fmla="*/ 561860 w 1156772"/>
              <a:gd name="connsiteY3" fmla="*/ 1112704 h 1454226"/>
              <a:gd name="connsiteX4" fmla="*/ 154237 w 1156772"/>
              <a:gd name="connsiteY4" fmla="*/ 782198 h 1454226"/>
              <a:gd name="connsiteX5" fmla="*/ 793215 w 1156772"/>
              <a:gd name="connsiteY5" fmla="*/ 980501 h 1454226"/>
              <a:gd name="connsiteX6" fmla="*/ 308473 w 1156772"/>
              <a:gd name="connsiteY6" fmla="*/ 528810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55085 w 1156772"/>
              <a:gd name="connsiteY2" fmla="*/ 991518 h 1454226"/>
              <a:gd name="connsiteX3" fmla="*/ 561860 w 1156772"/>
              <a:gd name="connsiteY3" fmla="*/ 1112704 h 1454226"/>
              <a:gd name="connsiteX4" fmla="*/ 297456 w 1156772"/>
              <a:gd name="connsiteY4" fmla="*/ 738130 h 1454226"/>
              <a:gd name="connsiteX5" fmla="*/ 793215 w 1156772"/>
              <a:gd name="connsiteY5" fmla="*/ 980501 h 1454226"/>
              <a:gd name="connsiteX6" fmla="*/ 308473 w 1156772"/>
              <a:gd name="connsiteY6" fmla="*/ 528810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55085 w 1156772"/>
              <a:gd name="connsiteY2" fmla="*/ 991518 h 1454226"/>
              <a:gd name="connsiteX3" fmla="*/ 297456 w 1156772"/>
              <a:gd name="connsiteY3" fmla="*/ 738130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96608 w 1156772"/>
              <a:gd name="connsiteY1" fmla="*/ 1344058 h 1454226"/>
              <a:gd name="connsiteX2" fmla="*/ 330507 w 1156772"/>
              <a:gd name="connsiteY2" fmla="*/ 1035585 h 1454226"/>
              <a:gd name="connsiteX3" fmla="*/ 297456 w 1156772"/>
              <a:gd name="connsiteY3" fmla="*/ 738130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330507 w 1156772"/>
              <a:gd name="connsiteY2" fmla="*/ 1035585 h 1454226"/>
              <a:gd name="connsiteX3" fmla="*/ 297456 w 1156772"/>
              <a:gd name="connsiteY3" fmla="*/ 738130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297456 w 1156772"/>
              <a:gd name="connsiteY3" fmla="*/ 738130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429658 w 1156772"/>
              <a:gd name="connsiteY4" fmla="*/ 782198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429658 w 1156772"/>
              <a:gd name="connsiteY4" fmla="*/ 782198 h 1454226"/>
              <a:gd name="connsiteX5" fmla="*/ 793215 w 1156772"/>
              <a:gd name="connsiteY5" fmla="*/ 672029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429658 w 1156772"/>
              <a:gd name="connsiteY4" fmla="*/ 782198 h 1454226"/>
              <a:gd name="connsiteX5" fmla="*/ 991519 w 1156772"/>
              <a:gd name="connsiteY5" fmla="*/ 539826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528810 w 1156772"/>
              <a:gd name="connsiteY4" fmla="*/ 539827 h 1454226"/>
              <a:gd name="connsiteX5" fmla="*/ 991519 w 1156772"/>
              <a:gd name="connsiteY5" fmla="*/ 539826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528810 w 1156772"/>
              <a:gd name="connsiteY4" fmla="*/ 539827 h 1454226"/>
              <a:gd name="connsiteX5" fmla="*/ 881350 w 1156772"/>
              <a:gd name="connsiteY5" fmla="*/ 638978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517793 w 1156772"/>
              <a:gd name="connsiteY4" fmla="*/ 672029 h 1454226"/>
              <a:gd name="connsiteX5" fmla="*/ 881350 w 1156772"/>
              <a:gd name="connsiteY5" fmla="*/ 638978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28810 w 1156772"/>
              <a:gd name="connsiteY3" fmla="*/ 1024568 h 1454226"/>
              <a:gd name="connsiteX4" fmla="*/ 517793 w 1156772"/>
              <a:gd name="connsiteY4" fmla="*/ 672029 h 1454226"/>
              <a:gd name="connsiteX5" fmla="*/ 881350 w 1156772"/>
              <a:gd name="connsiteY5" fmla="*/ 638978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28810 w 1156772"/>
              <a:gd name="connsiteY3" fmla="*/ 1024568 h 1454226"/>
              <a:gd name="connsiteX4" fmla="*/ 517793 w 1156772"/>
              <a:gd name="connsiteY4" fmla="*/ 672029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28810 w 1156772"/>
              <a:gd name="connsiteY3" fmla="*/ 1024568 h 1454226"/>
              <a:gd name="connsiteX4" fmla="*/ 616945 w 1156772"/>
              <a:gd name="connsiteY4" fmla="*/ 572877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3 w 1156772"/>
              <a:gd name="connsiteY3" fmla="*/ 914400 h 1454226"/>
              <a:gd name="connsiteX4" fmla="*/ 616945 w 1156772"/>
              <a:gd name="connsiteY4" fmla="*/ 572877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330506 w 1156772"/>
              <a:gd name="connsiteY2" fmla="*/ 1112704 h 1454226"/>
              <a:gd name="connsiteX3" fmla="*/ 550843 w 1156772"/>
              <a:gd name="connsiteY3" fmla="*/ 914400 h 1454226"/>
              <a:gd name="connsiteX4" fmla="*/ 616945 w 1156772"/>
              <a:gd name="connsiteY4" fmla="*/ 572877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264405 w 1156772"/>
              <a:gd name="connsiteY1" fmla="*/ 1333042 h 1454226"/>
              <a:gd name="connsiteX2" fmla="*/ 330506 w 1156772"/>
              <a:gd name="connsiteY2" fmla="*/ 1112704 h 1454226"/>
              <a:gd name="connsiteX3" fmla="*/ 550843 w 1156772"/>
              <a:gd name="connsiteY3" fmla="*/ 914400 h 1454226"/>
              <a:gd name="connsiteX4" fmla="*/ 616945 w 1156772"/>
              <a:gd name="connsiteY4" fmla="*/ 572877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264405 w 1156772"/>
              <a:gd name="connsiteY1" fmla="*/ 1333042 h 1454226"/>
              <a:gd name="connsiteX2" fmla="*/ 330506 w 1156772"/>
              <a:gd name="connsiteY2" fmla="*/ 1112704 h 1454226"/>
              <a:gd name="connsiteX3" fmla="*/ 550843 w 1156772"/>
              <a:gd name="connsiteY3" fmla="*/ 914400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64405 w 1156772"/>
              <a:gd name="connsiteY1" fmla="*/ 1333042 h 1454226"/>
              <a:gd name="connsiteX2" fmla="*/ 264405 w 1156772"/>
              <a:gd name="connsiteY2" fmla="*/ 1013552 h 1454226"/>
              <a:gd name="connsiteX3" fmla="*/ 550843 w 1156772"/>
              <a:gd name="connsiteY3" fmla="*/ 914400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013552 h 1454226"/>
              <a:gd name="connsiteX3" fmla="*/ 550843 w 1156772"/>
              <a:gd name="connsiteY3" fmla="*/ 914400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013552 h 1454226"/>
              <a:gd name="connsiteX3" fmla="*/ 661011 w 1156772"/>
              <a:gd name="connsiteY3" fmla="*/ 1013551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123720 h 1454226"/>
              <a:gd name="connsiteX3" fmla="*/ 661011 w 1156772"/>
              <a:gd name="connsiteY3" fmla="*/ 1013551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123720 h 1454226"/>
              <a:gd name="connsiteX3" fmla="*/ 661011 w 1156772"/>
              <a:gd name="connsiteY3" fmla="*/ 914399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123720 h 1454226"/>
              <a:gd name="connsiteX3" fmla="*/ 661011 w 1156772"/>
              <a:gd name="connsiteY3" fmla="*/ 914399 h 1454226"/>
              <a:gd name="connsiteX4" fmla="*/ 594911 w 1156772"/>
              <a:gd name="connsiteY4" fmla="*/ 638979 h 1454226"/>
              <a:gd name="connsiteX5" fmla="*/ 903384 w 1156772"/>
              <a:gd name="connsiteY5" fmla="*/ 528810 h 1454226"/>
              <a:gd name="connsiteX6" fmla="*/ 980502 w 1156772"/>
              <a:gd name="connsiteY6" fmla="*/ 242371 h 1454226"/>
              <a:gd name="connsiteX7" fmla="*/ 1156772 w 1156772"/>
              <a:gd name="connsiteY7" fmla="*/ 0 h 145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772" h="1454226">
                <a:moveTo>
                  <a:pt x="0" y="1454226"/>
                </a:moveTo>
                <a:lnTo>
                  <a:pt x="297455" y="1377110"/>
                </a:lnTo>
                <a:lnTo>
                  <a:pt x="264405" y="1123720"/>
                </a:lnTo>
                <a:lnTo>
                  <a:pt x="661011" y="914399"/>
                </a:lnTo>
                <a:lnTo>
                  <a:pt x="594911" y="638979"/>
                </a:lnTo>
                <a:lnTo>
                  <a:pt x="903384" y="528810"/>
                </a:lnTo>
                <a:lnTo>
                  <a:pt x="980502" y="242371"/>
                </a:lnTo>
                <a:lnTo>
                  <a:pt x="1156772" y="0"/>
                </a:lnTo>
              </a:path>
            </a:pathLst>
          </a:custGeom>
          <a:noFill/>
          <a:ln w="88900">
            <a:solidFill>
              <a:srgbClr val="00B0F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737253" y="3037595"/>
            <a:ext cx="2644048" cy="1476260"/>
          </a:xfrm>
          <a:custGeom>
            <a:avLst/>
            <a:gdLst>
              <a:gd name="connsiteX0" fmla="*/ 0 w 2247441"/>
              <a:gd name="connsiteY0" fmla="*/ 0 h 1112704"/>
              <a:gd name="connsiteX1" fmla="*/ 550843 w 2247441"/>
              <a:gd name="connsiteY1" fmla="*/ 110169 h 1112704"/>
              <a:gd name="connsiteX2" fmla="*/ 672029 w 2247441"/>
              <a:gd name="connsiteY2" fmla="*/ 517793 h 1112704"/>
              <a:gd name="connsiteX3" fmla="*/ 1355075 w 2247441"/>
              <a:gd name="connsiteY3" fmla="*/ 594911 h 1112704"/>
              <a:gd name="connsiteX4" fmla="*/ 1553378 w 2247441"/>
              <a:gd name="connsiteY4" fmla="*/ 947451 h 1112704"/>
              <a:gd name="connsiteX5" fmla="*/ 2005070 w 2247441"/>
              <a:gd name="connsiteY5" fmla="*/ 969485 h 1112704"/>
              <a:gd name="connsiteX6" fmla="*/ 2247441 w 2247441"/>
              <a:gd name="connsiteY6" fmla="*/ 1112704 h 111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441" h="1112704">
                <a:moveTo>
                  <a:pt x="0" y="0"/>
                </a:moveTo>
                <a:lnTo>
                  <a:pt x="550843" y="110169"/>
                </a:lnTo>
                <a:lnTo>
                  <a:pt x="672029" y="517793"/>
                </a:lnTo>
                <a:lnTo>
                  <a:pt x="1355075" y="594911"/>
                </a:lnTo>
                <a:lnTo>
                  <a:pt x="1553378" y="947451"/>
                </a:lnTo>
                <a:lnTo>
                  <a:pt x="2005070" y="969485"/>
                </a:lnTo>
                <a:lnTo>
                  <a:pt x="2247441" y="1112704"/>
                </a:lnTo>
              </a:path>
            </a:pathLst>
          </a:custGeom>
          <a:noFill/>
          <a:ln w="88900">
            <a:solidFill>
              <a:srgbClr val="00B0F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0"/>
          </p:nvPr>
        </p:nvSpPr>
        <p:spPr>
          <a:xfrm>
            <a:off x="6400800" y="6356350"/>
            <a:ext cx="2289048" cy="365760"/>
          </a:xfrm>
        </p:spPr>
        <p:txBody>
          <a:bodyPr/>
          <a:lstStyle/>
          <a:p>
            <a:fld id="{53EB76DA-8F06-2643-A69A-6F048543E60F}" type="datetime1">
              <a:rPr lang="en-US" smtClean="0"/>
              <a:t>8/8/16</a:t>
            </a:fld>
            <a:endParaRPr lang="en-US"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41</a:t>
            </a:fld>
            <a:endParaRPr lang="en-US" dirty="0"/>
          </a:p>
        </p:txBody>
      </p:sp>
      <p:sp>
        <p:nvSpPr>
          <p:cNvPr id="9" name="TextBox 8"/>
          <p:cNvSpPr txBox="1"/>
          <p:nvPr/>
        </p:nvSpPr>
        <p:spPr>
          <a:xfrm>
            <a:off x="3526366" y="1993999"/>
            <a:ext cx="1845733" cy="400110"/>
          </a:xfrm>
          <a:prstGeom prst="rect">
            <a:avLst/>
          </a:prstGeom>
          <a:noFill/>
        </p:spPr>
        <p:txBody>
          <a:bodyPr wrap="square" rtlCol="0">
            <a:spAutoFit/>
          </a:bodyPr>
          <a:lstStyle/>
          <a:p>
            <a:pPr algn="ctr"/>
            <a:r>
              <a:rPr lang="en-US" sz="2000" b="1" dirty="0" err="1" smtClean="0">
                <a:solidFill>
                  <a:schemeClr val="accent5">
                    <a:lumMod val="50000"/>
                  </a:schemeClr>
                </a:solidFill>
              </a:rPr>
              <a:t>lusearch</a:t>
            </a:r>
            <a:endParaRPr lang="en-US" sz="2000" b="1" dirty="0">
              <a:solidFill>
                <a:schemeClr val="accent5">
                  <a:lumMod val="50000"/>
                </a:schemeClr>
              </a:solidFill>
            </a:endParaRPr>
          </a:p>
        </p:txBody>
      </p:sp>
    </p:spTree>
    <p:custDataLst>
      <p:tags r:id="rId1"/>
    </p:custDataLst>
    <p:extLst>
      <p:ext uri="{BB962C8B-B14F-4D97-AF65-F5344CB8AC3E}">
        <p14:creationId xmlns:p14="http://schemas.microsoft.com/office/powerpoint/2010/main" val="2215987458"/>
      </p:ext>
    </p:extLst>
  </p:cSld>
  <p:clrMapOvr>
    <a:masterClrMapping/>
  </p:clrMapOvr>
  <mc:AlternateContent xmlns:mc="http://schemas.openxmlformats.org/markup-compatibility/2006" xmlns:p14="http://schemas.microsoft.com/office/powerpoint/2010/main">
    <mc:Choice Requires="p14">
      <p:transition spd="slow" p14:dur="2000" advTm="37911"/>
    </mc:Choice>
    <mc:Fallback xmlns:mv="urn:schemas-microsoft-com:mac:vml" xmlns="">
      <mp:transition xmlns:mp="http://schemas.microsoft.com/office/mac/powerpoint/2008/main" spd="slow" advTm="379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Statistics of </a:t>
            </a:r>
            <a:r>
              <a:rPr lang="en-US" dirty="0" err="1" smtClean="0"/>
              <a:t>MaxSAT</a:t>
            </a:r>
            <a:r>
              <a:rPr lang="en-US" dirty="0" smtClean="0"/>
              <a:t> Formulae</a:t>
            </a: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351144050"/>
              </p:ext>
            </p:extLst>
          </p:nvPr>
        </p:nvGraphicFramePr>
        <p:xfrm>
          <a:off x="2076480" y="1680060"/>
          <a:ext cx="4324319" cy="4175990"/>
        </p:xfrm>
        <a:graphic>
          <a:graphicData uri="http://schemas.openxmlformats.org/drawingml/2006/table">
            <a:tbl>
              <a:tblPr firstRow="1" bandRow="1">
                <a:tableStyleId>{5C22544A-7EE6-4342-B048-85BDC9FD1C3A}</a:tableStyleId>
              </a:tblPr>
              <a:tblGrid>
                <a:gridCol w="1768041"/>
                <a:gridCol w="1305052"/>
                <a:gridCol w="1251226"/>
              </a:tblGrid>
              <a:tr h="489797">
                <a:tc rowSpan="2">
                  <a:txBody>
                    <a:bodyPr/>
                    <a:lstStyle/>
                    <a:p>
                      <a:endParaRPr lang="en-US" sz="2000" dirty="0"/>
                    </a:p>
                  </a:txBody>
                  <a:tcPr/>
                </a:tc>
                <a:tc gridSpan="2">
                  <a:txBody>
                    <a:bodyPr/>
                    <a:lstStyle/>
                    <a:p>
                      <a:pPr algn="ctr"/>
                      <a:r>
                        <a:rPr lang="en-US" sz="2000" dirty="0" smtClean="0"/>
                        <a:t>pointer analysis</a:t>
                      </a:r>
                      <a:endParaRPr lang="en-US" sz="2000" dirty="0"/>
                    </a:p>
                  </a:txBody>
                  <a:tcPr/>
                </a:tc>
                <a:tc hMerge="1">
                  <a:txBody>
                    <a:bodyPr/>
                    <a:lstStyle/>
                    <a:p>
                      <a:pPr algn="ctr"/>
                      <a:endParaRPr lang="en-US" sz="2000" dirty="0"/>
                    </a:p>
                  </a:txBody>
                  <a:tcPr/>
                </a:tc>
              </a:tr>
              <a:tr h="452121">
                <a:tc vMerge="1">
                  <a:txBody>
                    <a:bodyPr/>
                    <a:lstStyle/>
                    <a:p>
                      <a:endParaRPr lang="en-US"/>
                    </a:p>
                  </a:txBody>
                  <a:tcPr/>
                </a:tc>
                <a:tc>
                  <a:txBody>
                    <a:bodyPr/>
                    <a:lstStyle/>
                    <a:p>
                      <a:pPr algn="ctr"/>
                      <a:r>
                        <a:rPr lang="en-US" sz="2000" b="1" dirty="0" smtClean="0"/>
                        <a:t>variables</a:t>
                      </a:r>
                      <a:endParaRPr lang="en-US" sz="2000" b="1" dirty="0"/>
                    </a:p>
                  </a:txBody>
                  <a:tcPr/>
                </a:tc>
                <a:tc>
                  <a:txBody>
                    <a:bodyPr/>
                    <a:lstStyle/>
                    <a:p>
                      <a:pPr algn="ctr"/>
                      <a:r>
                        <a:rPr lang="en-US" sz="2000" b="1" dirty="0" smtClean="0"/>
                        <a:t>clauses</a:t>
                      </a:r>
                      <a:endParaRPr lang="en-US" sz="2000" b="1" dirty="0"/>
                    </a:p>
                  </a:txBody>
                  <a:tcPr/>
                </a:tc>
              </a:tr>
              <a:tr h="404259">
                <a:tc>
                  <a:txBody>
                    <a:bodyPr/>
                    <a:lstStyle/>
                    <a:p>
                      <a:r>
                        <a:rPr lang="en-US" sz="2000" dirty="0" err="1" smtClean="0"/>
                        <a:t>toba</a:t>
                      </a:r>
                      <a:r>
                        <a:rPr lang="en-US" sz="2000" dirty="0" smtClean="0"/>
                        <a:t>-s</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0.7M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1.5M</a:t>
                      </a:r>
                      <a:endParaRPr lang="en-US" sz="2000" dirty="0"/>
                    </a:p>
                  </a:txBody>
                  <a:tcPr/>
                </a:tc>
              </a:tr>
              <a:tr h="404259">
                <a:tc>
                  <a:txBody>
                    <a:bodyPr/>
                    <a:lstStyle/>
                    <a:p>
                      <a:r>
                        <a:rPr lang="en-US" sz="2000" dirty="0" err="1" smtClean="0"/>
                        <a:t>javasrc</a:t>
                      </a:r>
                      <a:r>
                        <a:rPr lang="en-US" sz="2000" dirty="0" smtClean="0"/>
                        <a:t>-p</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0.5M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0.9M</a:t>
                      </a:r>
                      <a:endParaRPr lang="en-US" sz="2000" dirty="0"/>
                    </a:p>
                  </a:txBody>
                  <a:tcPr/>
                </a:tc>
              </a:tr>
              <a:tr h="404259">
                <a:tc>
                  <a:txBody>
                    <a:bodyPr/>
                    <a:lstStyle/>
                    <a:p>
                      <a:r>
                        <a:rPr lang="en-US" sz="2000" dirty="0" err="1" smtClean="0"/>
                        <a:t>weblech</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1.6M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3.3M</a:t>
                      </a:r>
                      <a:endParaRPr lang="en-US" sz="2000" dirty="0"/>
                    </a:p>
                  </a:txBody>
                  <a:tcPr/>
                </a:tc>
              </a:tr>
              <a:tr h="404259">
                <a:tc>
                  <a:txBody>
                    <a:bodyPr/>
                    <a:lstStyle/>
                    <a:p>
                      <a:r>
                        <a:rPr lang="en-US" sz="2000" dirty="0" err="1" smtClean="0"/>
                        <a:t>hedc</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1.2M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2.7M</a:t>
                      </a:r>
                      <a:endParaRPr lang="en-US" sz="2000" dirty="0"/>
                    </a:p>
                  </a:txBody>
                  <a:tcPr/>
                </a:tc>
              </a:tr>
              <a:tr h="404259">
                <a:tc>
                  <a:txBody>
                    <a:bodyPr/>
                    <a:lstStyle/>
                    <a:p>
                      <a:r>
                        <a:rPr lang="en-US" sz="2000" dirty="0" err="1" smtClean="0"/>
                        <a:t>antlr</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3.6M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6.9M</a:t>
                      </a:r>
                      <a:endParaRPr lang="en-US" sz="2000" dirty="0"/>
                    </a:p>
                  </a:txBody>
                  <a:tcPr/>
                </a:tc>
              </a:tr>
              <a:tr h="404259">
                <a:tc>
                  <a:txBody>
                    <a:bodyPr/>
                    <a:lstStyle/>
                    <a:p>
                      <a:r>
                        <a:rPr lang="en-US" sz="2000" dirty="0" err="1" smtClean="0"/>
                        <a:t>luindex</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2.4M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5.6M</a:t>
                      </a:r>
                      <a:endParaRPr lang="en-US" sz="2000" dirty="0"/>
                    </a:p>
                  </a:txBody>
                  <a:tcPr/>
                </a:tc>
              </a:tr>
              <a:tr h="404259">
                <a:tc>
                  <a:txBody>
                    <a:bodyPr/>
                    <a:lstStyle/>
                    <a:p>
                      <a:r>
                        <a:rPr lang="en-US" sz="2000" dirty="0" err="1" smtClean="0"/>
                        <a:t>lusearch</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2.1M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5.0M</a:t>
                      </a:r>
                      <a:endParaRPr lang="en-US" sz="2000" dirty="0"/>
                    </a:p>
                  </a:txBody>
                  <a:tcPr/>
                </a:tc>
              </a:tr>
              <a:tr h="404259">
                <a:tc>
                  <a:txBody>
                    <a:bodyPr/>
                    <a:lstStyle/>
                    <a:p>
                      <a:r>
                        <a:rPr lang="en-US" sz="2000" dirty="0" err="1" smtClean="0"/>
                        <a:t>schroeder</a:t>
                      </a:r>
                      <a:r>
                        <a:rPr lang="en-US" sz="2000" dirty="0" smtClean="0"/>
                        <a:t>-m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6.7M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23.7M</a:t>
                      </a:r>
                      <a:endParaRPr lang="en-US" sz="2000" dirty="0"/>
                    </a:p>
                  </a:txBody>
                  <a:tcPr/>
                </a:tc>
              </a:tr>
            </a:tbl>
          </a:graphicData>
        </a:graphic>
      </p:graphicFrame>
      <p:sp>
        <p:nvSpPr>
          <p:cNvPr id="8" name="Date Placeholder 7"/>
          <p:cNvSpPr>
            <a:spLocks noGrp="1"/>
          </p:cNvSpPr>
          <p:nvPr>
            <p:ph type="dt" sz="half" idx="10"/>
          </p:nvPr>
        </p:nvSpPr>
        <p:spPr>
          <a:xfrm>
            <a:off x="6400800" y="6356350"/>
            <a:ext cx="2289048" cy="365760"/>
          </a:xfrm>
        </p:spPr>
        <p:txBody>
          <a:bodyPr/>
          <a:lstStyle/>
          <a:p>
            <a:fld id="{C92BD25B-2AFA-2F45-A584-EA50524A829B}" type="datetime1">
              <a:rPr lang="en-US" smtClean="0"/>
              <a:t>8/8/16</a:t>
            </a:fld>
            <a:endParaRPr lang="en-US"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42</a:t>
            </a:fld>
            <a:endParaRPr lang="en-US" dirty="0"/>
          </a:p>
        </p:txBody>
      </p:sp>
    </p:spTree>
    <p:extLst>
      <p:ext uri="{BB962C8B-B14F-4D97-AF65-F5344CB8AC3E}">
        <p14:creationId xmlns:p14="http://schemas.microsoft.com/office/powerpoint/2010/main" val="3028453792"/>
      </p:ext>
    </p:extLst>
  </p:cSld>
  <p:clrMapOvr>
    <a:masterClrMapping/>
  </p:clrMapOvr>
  <mc:AlternateContent xmlns:mc="http://schemas.openxmlformats.org/markup-compatibility/2006" xmlns:p14="http://schemas.microsoft.com/office/powerpoint/2010/main">
    <mc:Choice Requires="p14">
      <p:transition spd="slow" p14:dur="2000" advTm="32079"/>
    </mc:Choice>
    <mc:Fallback xmlns:mv="urn:schemas-microsoft-com:mac:vml" xmlns="">
      <mp:transition xmlns:mp="http://schemas.microsoft.com/office/mac/powerpoint/2008/main" spd="slow" advTm="32079"/>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1E44F9-C33C-8745-9C15-A242FACF81CD}" type="datetime1">
              <a:rPr lang="en-US" smtClean="0"/>
              <a:t>8/8/16</a:t>
            </a:fld>
            <a:endParaRPr lang="en-US" dirty="0"/>
          </a:p>
        </p:txBody>
      </p:sp>
      <p:sp>
        <p:nvSpPr>
          <p:cNvPr id="4" name="Slide Number Placeholder 3"/>
          <p:cNvSpPr>
            <a:spLocks noGrp="1"/>
          </p:cNvSpPr>
          <p:nvPr>
            <p:ph type="sldNum" sz="quarter" idx="4294967295"/>
          </p:nvPr>
        </p:nvSpPr>
        <p:spPr>
          <a:xfrm>
            <a:off x="612648" y="6356350"/>
            <a:ext cx="818219" cy="365760"/>
          </a:xfrm>
          <a:prstGeom prst="rect">
            <a:avLst/>
          </a:prstGeom>
        </p:spPr>
        <p:txBody>
          <a:bodyPr/>
          <a:lstStyle/>
          <a:p>
            <a:fld id="{1F7DF5D7-FF41-4BF6-8958-28DFF1DB182D}" type="slidenum">
              <a:rPr lang="en-US" sz="1400" smtClean="0"/>
              <a:t>43</a:t>
            </a:fld>
            <a:endParaRPr lang="en-US" sz="1400" dirty="0"/>
          </a:p>
        </p:txBody>
      </p:sp>
      <p:sp>
        <p:nvSpPr>
          <p:cNvPr id="5" name="Title 4"/>
          <p:cNvSpPr>
            <a:spLocks noGrp="1"/>
          </p:cNvSpPr>
          <p:nvPr>
            <p:ph type="title"/>
          </p:nvPr>
        </p:nvSpPr>
        <p:spPr/>
        <p:txBody>
          <a:bodyPr/>
          <a:lstStyle/>
          <a:p>
            <a:r>
              <a:rPr lang="en-US" dirty="0" smtClean="0"/>
              <a:t>New Challenges in </a:t>
            </a:r>
            <a:r>
              <a:rPr lang="en-US" dirty="0" err="1" smtClean="0"/>
              <a:t>MaxSAT</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00894531"/>
              </p:ext>
            </p:extLst>
          </p:nvPr>
        </p:nvGraphicFramePr>
        <p:xfrm>
          <a:off x="584200" y="1611243"/>
          <a:ext cx="7975602" cy="3187700"/>
        </p:xfrm>
        <a:graphic>
          <a:graphicData uri="http://schemas.openxmlformats.org/drawingml/2006/table">
            <a:tbl>
              <a:tblPr firstRow="1" bandRow="1">
                <a:tableStyleId>{5C22544A-7EE6-4342-B048-85BDC9FD1C3A}</a:tableStyleId>
              </a:tblPr>
              <a:tblGrid>
                <a:gridCol w="1498600"/>
                <a:gridCol w="1159934"/>
                <a:gridCol w="1329267"/>
                <a:gridCol w="1523999"/>
                <a:gridCol w="1134535"/>
                <a:gridCol w="1329267"/>
              </a:tblGrid>
              <a:tr h="317500">
                <a:tc rowSpan="2">
                  <a:txBody>
                    <a:bodyPr/>
                    <a:lstStyle/>
                    <a:p>
                      <a:pPr algn="ctr"/>
                      <a:r>
                        <a:rPr lang="en-US" sz="2000" dirty="0" smtClean="0"/>
                        <a:t>Benchmark</a:t>
                      </a:r>
                      <a:endParaRPr lang="en-US" sz="2000" b="1" dirty="0"/>
                    </a:p>
                  </a:txBody>
                  <a:tcPr anchor="ctr"/>
                </a:tc>
                <a:tc rowSpan="2">
                  <a:txBody>
                    <a:bodyPr/>
                    <a:lstStyle/>
                    <a:p>
                      <a:pPr algn="ctr"/>
                      <a:r>
                        <a:rPr lang="en-US" sz="2000" dirty="0" smtClean="0"/>
                        <a:t># </a:t>
                      </a:r>
                      <a:r>
                        <a:rPr lang="en-US" sz="2000" dirty="0" err="1" smtClean="0"/>
                        <a:t>Vars</a:t>
                      </a:r>
                      <a:endParaRPr lang="en-US" sz="2000" dirty="0"/>
                    </a:p>
                  </a:txBody>
                  <a:tcPr anchor="ctr"/>
                </a:tc>
                <a:tc rowSpan="2">
                  <a:txBody>
                    <a:bodyPr/>
                    <a:lstStyle/>
                    <a:p>
                      <a:pPr algn="ctr"/>
                      <a:r>
                        <a:rPr lang="en-US" sz="2000" dirty="0" smtClean="0"/>
                        <a:t># Clauses</a:t>
                      </a:r>
                      <a:endParaRPr lang="en-US" sz="2000" dirty="0"/>
                    </a:p>
                  </a:txBody>
                  <a:tcPr anchor="ctr"/>
                </a:tc>
                <a:tc gridSpan="3">
                  <a:txBody>
                    <a:bodyPr/>
                    <a:lstStyle/>
                    <a:p>
                      <a:pPr algn="ctr"/>
                      <a:r>
                        <a:rPr lang="en-US" sz="2000" dirty="0" smtClean="0"/>
                        <a:t>Solver Runtime</a:t>
                      </a:r>
                      <a:r>
                        <a:rPr lang="en-US" sz="2000" baseline="0" dirty="0" smtClean="0"/>
                        <a:t> (</a:t>
                      </a:r>
                      <a:r>
                        <a:rPr lang="en-US" sz="2000" baseline="0" dirty="0" err="1" smtClean="0"/>
                        <a:t>secs</a:t>
                      </a:r>
                      <a:r>
                        <a:rPr lang="en-US" sz="2000" baseline="0" dirty="0" smtClean="0"/>
                        <a:t>)</a:t>
                      </a:r>
                      <a:endParaRPr lang="en-US" sz="2000" b="1" dirty="0"/>
                    </a:p>
                  </a:txBody>
                  <a:tcPr anchor="ctr"/>
                </a:tc>
                <a:tc hMerge="1">
                  <a:txBody>
                    <a:bodyPr/>
                    <a:lstStyle/>
                    <a:p>
                      <a:endParaRPr lang="en-US"/>
                    </a:p>
                  </a:txBody>
                  <a:tcPr/>
                </a:tc>
                <a:tc hMerge="1">
                  <a:txBody>
                    <a:bodyPr/>
                    <a:lstStyle/>
                    <a:p>
                      <a:endParaRPr lang="en-US" dirty="0"/>
                    </a:p>
                  </a:txBody>
                  <a:tcPr/>
                </a:tc>
              </a:tr>
              <a:tr h="2768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2000" b="1" dirty="0" smtClean="0"/>
                        <a:t>CCLS2akms</a:t>
                      </a:r>
                      <a:endParaRPr lang="en-US" sz="2000" b="1" dirty="0"/>
                    </a:p>
                  </a:txBody>
                  <a:tcPr anchor="ctr"/>
                </a:tc>
                <a:tc>
                  <a:txBody>
                    <a:bodyPr/>
                    <a:lstStyle/>
                    <a:p>
                      <a:pPr algn="ctr"/>
                      <a:r>
                        <a:rPr lang="en-US" sz="2000" b="1" dirty="0" err="1" smtClean="0"/>
                        <a:t>MaxHS</a:t>
                      </a:r>
                      <a:endParaRPr lang="en-US" sz="2000" b="1" dirty="0"/>
                    </a:p>
                  </a:txBody>
                  <a:tcPr anchor="ctr"/>
                </a:tc>
                <a:tc>
                  <a:txBody>
                    <a:bodyPr/>
                    <a:lstStyle/>
                    <a:p>
                      <a:pPr algn="ctr"/>
                      <a:r>
                        <a:rPr lang="en-US" sz="2000" b="1" dirty="0" smtClean="0"/>
                        <a:t>Eva500</a:t>
                      </a:r>
                      <a:endParaRPr lang="en-US" sz="2000" b="1" dirty="0"/>
                    </a:p>
                  </a:txBody>
                  <a:tcPr anchor="ctr"/>
                </a:tc>
              </a:tr>
              <a:tr h="477520">
                <a:tc>
                  <a:txBody>
                    <a:bodyPr/>
                    <a:lstStyle/>
                    <a:p>
                      <a:pPr algn="ctr"/>
                      <a:r>
                        <a:rPr lang="en-US" sz="2000" dirty="0" err="1" smtClean="0"/>
                        <a:t>antlr</a:t>
                      </a:r>
                      <a:endParaRPr lang="en-US" sz="2000" b="1" dirty="0"/>
                    </a:p>
                  </a:txBody>
                  <a:tcPr anchor="ctr"/>
                </a:tc>
                <a:tc>
                  <a:txBody>
                    <a:bodyPr/>
                    <a:lstStyle/>
                    <a:p>
                      <a:pPr algn="ctr"/>
                      <a:r>
                        <a:rPr lang="en-US" sz="2000" smtClean="0"/>
                        <a:t>3.6M</a:t>
                      </a:r>
                      <a:endParaRPr lang="en-US" sz="2000" dirty="0"/>
                    </a:p>
                  </a:txBody>
                  <a:tcPr anchor="ctr"/>
                </a:tc>
                <a:tc>
                  <a:txBody>
                    <a:bodyPr/>
                    <a:lstStyle/>
                    <a:p>
                      <a:pPr algn="ctr"/>
                      <a:r>
                        <a:rPr lang="en-US" sz="2000" dirty="0" smtClean="0"/>
                        <a:t>6.9M</a:t>
                      </a:r>
                      <a:endParaRPr lang="en-US" sz="2000" dirty="0"/>
                    </a:p>
                  </a:txBody>
                  <a:tcPr anchor="ctr"/>
                </a:tc>
                <a:tc>
                  <a:txBody>
                    <a:bodyPr/>
                    <a:lstStyle/>
                    <a:p>
                      <a:pPr algn="ctr"/>
                      <a:endParaRPr lang="en-US" sz="2000" b="1" i="0" dirty="0">
                        <a:solidFill>
                          <a:srgbClr val="FF0000"/>
                        </a:solidFill>
                      </a:endParaRPr>
                    </a:p>
                  </a:txBody>
                  <a:tcPr anchor="ctr"/>
                </a:tc>
                <a:tc>
                  <a:txBody>
                    <a:bodyPr/>
                    <a:lstStyle/>
                    <a:p>
                      <a:pPr algn="ctr"/>
                      <a:endParaRPr lang="en-US" sz="2000" dirty="0"/>
                    </a:p>
                  </a:txBody>
                  <a:tcPr anchor="ctr"/>
                </a:tc>
                <a:tc>
                  <a:txBody>
                    <a:bodyPr/>
                    <a:lstStyle/>
                    <a:p>
                      <a:pPr algn="ctr"/>
                      <a:endParaRPr lang="en-US" sz="2000" dirty="0"/>
                    </a:p>
                  </a:txBody>
                  <a:tcPr anchor="ctr"/>
                </a:tc>
              </a:tr>
              <a:tr h="482600">
                <a:tc>
                  <a:txBody>
                    <a:bodyPr/>
                    <a:lstStyle/>
                    <a:p>
                      <a:pPr algn="ctr"/>
                      <a:r>
                        <a:rPr lang="en-US" sz="2000" dirty="0" err="1" smtClean="0"/>
                        <a:t>lusearch</a:t>
                      </a:r>
                      <a:endParaRPr lang="en-US" sz="2000" b="1" dirty="0"/>
                    </a:p>
                  </a:txBody>
                  <a:tcPr anchor="ctr"/>
                </a:tc>
                <a:tc>
                  <a:txBody>
                    <a:bodyPr/>
                    <a:lstStyle/>
                    <a:p>
                      <a:pPr algn="ctr"/>
                      <a:r>
                        <a:rPr lang="en-US" sz="2000" dirty="0" smtClean="0"/>
                        <a:t>2.4M</a:t>
                      </a:r>
                      <a:endParaRPr lang="en-US" sz="2000" dirty="0"/>
                    </a:p>
                  </a:txBody>
                  <a:tcPr anchor="ctr"/>
                </a:tc>
                <a:tc>
                  <a:txBody>
                    <a:bodyPr/>
                    <a:lstStyle/>
                    <a:p>
                      <a:pPr algn="ctr"/>
                      <a:r>
                        <a:rPr lang="en-US" sz="2000" dirty="0" smtClean="0"/>
                        <a:t>5.0M</a:t>
                      </a: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469900">
                <a:tc>
                  <a:txBody>
                    <a:bodyPr/>
                    <a:lstStyle/>
                    <a:p>
                      <a:pPr algn="ctr"/>
                      <a:r>
                        <a:rPr lang="en-US" sz="2000" dirty="0" err="1" smtClean="0"/>
                        <a:t>luindex</a:t>
                      </a:r>
                      <a:endParaRPr lang="en-US" sz="2000" b="1" dirty="0"/>
                    </a:p>
                  </a:txBody>
                  <a:tcPr anchor="ctr"/>
                </a:tc>
                <a:tc>
                  <a:txBody>
                    <a:bodyPr/>
                    <a:lstStyle/>
                    <a:p>
                      <a:pPr algn="ctr"/>
                      <a:r>
                        <a:rPr lang="en-US" sz="2000" dirty="0" smtClean="0"/>
                        <a:t>6.7M</a:t>
                      </a:r>
                      <a:endParaRPr lang="en-US" sz="2000" dirty="0"/>
                    </a:p>
                  </a:txBody>
                  <a:tcPr anchor="ctr"/>
                </a:tc>
                <a:tc>
                  <a:txBody>
                    <a:bodyPr/>
                    <a:lstStyle/>
                    <a:p>
                      <a:pPr algn="ctr"/>
                      <a:r>
                        <a:rPr lang="en-US" sz="2000" dirty="0" smtClean="0"/>
                        <a:t>23.7M</a:t>
                      </a: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508000">
                <a:tc>
                  <a:txBody>
                    <a:bodyPr/>
                    <a:lstStyle/>
                    <a:p>
                      <a:pPr algn="ctr"/>
                      <a:r>
                        <a:rPr lang="en-US" sz="2000" b="1" dirty="0" err="1" smtClean="0"/>
                        <a:t>avrora</a:t>
                      </a:r>
                      <a:endParaRPr lang="en-US" sz="2000" b="1" dirty="0"/>
                    </a:p>
                  </a:txBody>
                  <a:tcPr anchor="ctr"/>
                </a:tc>
                <a:tc>
                  <a:txBody>
                    <a:bodyPr/>
                    <a:lstStyle/>
                    <a:p>
                      <a:pPr algn="ctr"/>
                      <a:r>
                        <a:rPr lang="en-US" sz="2000" dirty="0" smtClean="0"/>
                        <a:t>4.5M</a:t>
                      </a:r>
                      <a:endParaRPr lang="en-US" sz="2000" dirty="0"/>
                    </a:p>
                  </a:txBody>
                  <a:tcPr anchor="ctr"/>
                </a:tc>
                <a:tc>
                  <a:txBody>
                    <a:bodyPr/>
                    <a:lstStyle/>
                    <a:p>
                      <a:pPr algn="ctr"/>
                      <a:r>
                        <a:rPr lang="en-US" sz="2000" dirty="0" smtClean="0"/>
                        <a:t>17.6M</a:t>
                      </a: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457200">
                <a:tc>
                  <a:txBody>
                    <a:bodyPr/>
                    <a:lstStyle/>
                    <a:p>
                      <a:pPr algn="ctr"/>
                      <a:r>
                        <a:rPr lang="en-US" sz="2000" b="1" dirty="0" err="1" smtClean="0"/>
                        <a:t>xalan</a:t>
                      </a:r>
                      <a:endParaRPr lang="en-US" sz="2000" b="1" dirty="0"/>
                    </a:p>
                  </a:txBody>
                  <a:tcPr anchor="ctr"/>
                </a:tc>
                <a:tc>
                  <a:txBody>
                    <a:bodyPr/>
                    <a:lstStyle/>
                    <a:p>
                      <a:pPr algn="ctr"/>
                      <a:r>
                        <a:rPr lang="en-US" sz="2000" dirty="0" smtClean="0"/>
                        <a:t>5.6M</a:t>
                      </a:r>
                      <a:endParaRPr lang="en-US" sz="2000" dirty="0"/>
                    </a:p>
                  </a:txBody>
                  <a:tcPr anchor="ctr"/>
                </a:tc>
                <a:tc>
                  <a:txBody>
                    <a:bodyPr/>
                    <a:lstStyle/>
                    <a:p>
                      <a:pPr algn="ctr"/>
                      <a:r>
                        <a:rPr lang="en-US" sz="2000" dirty="0" smtClean="0"/>
                        <a:t>19.2M</a:t>
                      </a: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bl>
          </a:graphicData>
        </a:graphic>
      </p:graphicFrame>
      <p:sp>
        <p:nvSpPr>
          <p:cNvPr id="11" name="TextBox 10"/>
          <p:cNvSpPr txBox="1"/>
          <p:nvPr/>
        </p:nvSpPr>
        <p:spPr>
          <a:xfrm>
            <a:off x="2443611" y="1174567"/>
            <a:ext cx="4256778" cy="400110"/>
          </a:xfrm>
          <a:prstGeom prst="rect">
            <a:avLst/>
          </a:prstGeom>
          <a:noFill/>
        </p:spPr>
        <p:txBody>
          <a:bodyPr wrap="square" rtlCol="0">
            <a:spAutoFit/>
          </a:bodyPr>
          <a:lstStyle/>
          <a:p>
            <a:pPr algn="ctr"/>
            <a:r>
              <a:rPr lang="en-US" sz="2000" dirty="0" smtClean="0"/>
              <a:t>M = million</a:t>
            </a:r>
            <a:endParaRPr lang="en-US" sz="2000" dirty="0"/>
          </a:p>
        </p:txBody>
      </p:sp>
    </p:spTree>
    <p:extLst>
      <p:ext uri="{BB962C8B-B14F-4D97-AF65-F5344CB8AC3E}">
        <p14:creationId xmlns:p14="http://schemas.microsoft.com/office/powerpoint/2010/main" val="1432074276"/>
      </p:ext>
    </p:extLst>
  </p:cSld>
  <p:clrMapOvr>
    <a:masterClrMapping/>
  </p:clrMapOvr>
  <mc:AlternateContent xmlns:mc="http://schemas.openxmlformats.org/markup-compatibility/2006" xmlns:p14="http://schemas.microsoft.com/office/powerpoint/2010/main">
    <mc:Choice Requires="p14">
      <p:transition spd="slow" p14:dur="2000" advTm="28917"/>
    </mc:Choice>
    <mc:Fallback xmlns="">
      <p:transition spd="slow" advTm="28917"/>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830BE1-A532-5645-87F4-5E756C78BFEA}" type="datetime1">
              <a:rPr lang="en-US" smtClean="0"/>
              <a:t>8/8/16</a:t>
            </a:fld>
            <a:endParaRPr lang="en-US" dirty="0"/>
          </a:p>
        </p:txBody>
      </p:sp>
      <p:sp>
        <p:nvSpPr>
          <p:cNvPr id="4" name="Slide Number Placeholder 3"/>
          <p:cNvSpPr>
            <a:spLocks noGrp="1"/>
          </p:cNvSpPr>
          <p:nvPr>
            <p:ph type="sldNum" sz="quarter" idx="4294967295"/>
          </p:nvPr>
        </p:nvSpPr>
        <p:spPr>
          <a:xfrm>
            <a:off x="612648" y="6356350"/>
            <a:ext cx="818219" cy="365760"/>
          </a:xfrm>
          <a:prstGeom prst="rect">
            <a:avLst/>
          </a:prstGeom>
        </p:spPr>
        <p:txBody>
          <a:bodyPr/>
          <a:lstStyle/>
          <a:p>
            <a:fld id="{1F7DF5D7-FF41-4BF6-8958-28DFF1DB182D}" type="slidenum">
              <a:rPr lang="en-US" sz="1400" smtClean="0"/>
              <a:t>44</a:t>
            </a:fld>
            <a:endParaRPr lang="en-US" dirty="0"/>
          </a:p>
        </p:txBody>
      </p:sp>
      <p:sp>
        <p:nvSpPr>
          <p:cNvPr id="5" name="Title 4"/>
          <p:cNvSpPr>
            <a:spLocks noGrp="1"/>
          </p:cNvSpPr>
          <p:nvPr>
            <p:ph type="title"/>
          </p:nvPr>
        </p:nvSpPr>
        <p:spPr/>
        <p:txBody>
          <a:bodyPr/>
          <a:lstStyle/>
          <a:p>
            <a:r>
              <a:rPr lang="en-US" dirty="0"/>
              <a:t>New Challenges in </a:t>
            </a:r>
            <a:r>
              <a:rPr lang="en-US" dirty="0" err="1"/>
              <a:t>MaxSAT</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791538871"/>
              </p:ext>
            </p:extLst>
          </p:nvPr>
        </p:nvGraphicFramePr>
        <p:xfrm>
          <a:off x="584200" y="1611243"/>
          <a:ext cx="7975602" cy="3187700"/>
        </p:xfrm>
        <a:graphic>
          <a:graphicData uri="http://schemas.openxmlformats.org/drawingml/2006/table">
            <a:tbl>
              <a:tblPr firstRow="1" bandRow="1">
                <a:tableStyleId>{5C22544A-7EE6-4342-B048-85BDC9FD1C3A}</a:tableStyleId>
              </a:tblPr>
              <a:tblGrid>
                <a:gridCol w="1498600"/>
                <a:gridCol w="1159934"/>
                <a:gridCol w="1329267"/>
                <a:gridCol w="1523999"/>
                <a:gridCol w="1134535"/>
                <a:gridCol w="1329267"/>
              </a:tblGrid>
              <a:tr h="317500">
                <a:tc rowSpan="2">
                  <a:txBody>
                    <a:bodyPr/>
                    <a:lstStyle/>
                    <a:p>
                      <a:pPr algn="ctr"/>
                      <a:r>
                        <a:rPr lang="en-US" sz="2000" dirty="0" smtClean="0"/>
                        <a:t>Benchmark</a:t>
                      </a:r>
                      <a:endParaRPr lang="en-US" sz="2000" b="1" dirty="0"/>
                    </a:p>
                  </a:txBody>
                  <a:tcPr anchor="ctr"/>
                </a:tc>
                <a:tc rowSpan="2">
                  <a:txBody>
                    <a:bodyPr/>
                    <a:lstStyle/>
                    <a:p>
                      <a:pPr algn="ctr"/>
                      <a:r>
                        <a:rPr lang="en-US" sz="2000" dirty="0" smtClean="0"/>
                        <a:t># </a:t>
                      </a:r>
                      <a:r>
                        <a:rPr lang="en-US" sz="2000" dirty="0" err="1" smtClean="0"/>
                        <a:t>Vars</a:t>
                      </a:r>
                      <a:endParaRPr lang="en-US" sz="2000" dirty="0"/>
                    </a:p>
                  </a:txBody>
                  <a:tcPr anchor="ctr"/>
                </a:tc>
                <a:tc rowSpan="2">
                  <a:txBody>
                    <a:bodyPr/>
                    <a:lstStyle/>
                    <a:p>
                      <a:pPr algn="ctr"/>
                      <a:r>
                        <a:rPr lang="en-US" sz="2000" dirty="0" smtClean="0"/>
                        <a:t># Clauses</a:t>
                      </a:r>
                      <a:endParaRPr lang="en-US" sz="2000" dirty="0"/>
                    </a:p>
                  </a:txBody>
                  <a:tcPr anchor="ctr"/>
                </a:tc>
                <a:tc gridSpan="3">
                  <a:txBody>
                    <a:bodyPr/>
                    <a:lstStyle/>
                    <a:p>
                      <a:pPr algn="ctr"/>
                      <a:r>
                        <a:rPr lang="en-US" sz="2000" dirty="0" smtClean="0"/>
                        <a:t>Solver Runtime</a:t>
                      </a:r>
                      <a:r>
                        <a:rPr lang="en-US" sz="2000" baseline="0" dirty="0" smtClean="0"/>
                        <a:t> (</a:t>
                      </a:r>
                      <a:r>
                        <a:rPr lang="en-US" sz="2000" baseline="0" dirty="0" err="1" smtClean="0"/>
                        <a:t>secs</a:t>
                      </a:r>
                      <a:r>
                        <a:rPr lang="en-US" sz="2000" baseline="0" dirty="0" smtClean="0"/>
                        <a:t>)</a:t>
                      </a:r>
                      <a:endParaRPr lang="en-US" sz="2000" b="1" dirty="0"/>
                    </a:p>
                  </a:txBody>
                  <a:tcPr anchor="ctr"/>
                </a:tc>
                <a:tc hMerge="1">
                  <a:txBody>
                    <a:bodyPr/>
                    <a:lstStyle/>
                    <a:p>
                      <a:endParaRPr lang="en-US"/>
                    </a:p>
                  </a:txBody>
                  <a:tcPr/>
                </a:tc>
                <a:tc hMerge="1">
                  <a:txBody>
                    <a:bodyPr/>
                    <a:lstStyle/>
                    <a:p>
                      <a:endParaRPr lang="en-US" dirty="0"/>
                    </a:p>
                  </a:txBody>
                  <a:tcPr/>
                </a:tc>
              </a:tr>
              <a:tr h="2768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2000" b="1" dirty="0" smtClean="0"/>
                        <a:t>CCLS2akms</a:t>
                      </a:r>
                      <a:endParaRPr lang="en-US" sz="2000" b="1" dirty="0"/>
                    </a:p>
                  </a:txBody>
                  <a:tcPr anchor="ctr"/>
                </a:tc>
                <a:tc>
                  <a:txBody>
                    <a:bodyPr/>
                    <a:lstStyle/>
                    <a:p>
                      <a:pPr algn="ctr"/>
                      <a:r>
                        <a:rPr lang="en-US" sz="2000" b="1" dirty="0" err="1" smtClean="0"/>
                        <a:t>MaxHS</a:t>
                      </a:r>
                      <a:endParaRPr lang="en-US" sz="2000" b="1" dirty="0"/>
                    </a:p>
                  </a:txBody>
                  <a:tcPr anchor="ctr"/>
                </a:tc>
                <a:tc>
                  <a:txBody>
                    <a:bodyPr/>
                    <a:lstStyle/>
                    <a:p>
                      <a:pPr algn="ctr"/>
                      <a:r>
                        <a:rPr lang="en-US" sz="2000" b="1" dirty="0" smtClean="0"/>
                        <a:t>Eva500</a:t>
                      </a:r>
                      <a:endParaRPr lang="en-US" sz="2000" b="1" dirty="0"/>
                    </a:p>
                  </a:txBody>
                  <a:tcPr anchor="ctr"/>
                </a:tc>
              </a:tr>
              <a:tr h="477520">
                <a:tc>
                  <a:txBody>
                    <a:bodyPr/>
                    <a:lstStyle/>
                    <a:p>
                      <a:pPr algn="ctr"/>
                      <a:r>
                        <a:rPr lang="en-US" sz="2000" dirty="0" err="1" smtClean="0"/>
                        <a:t>antlr</a:t>
                      </a:r>
                      <a:endParaRPr lang="en-US" sz="2000" b="1" dirty="0"/>
                    </a:p>
                  </a:txBody>
                  <a:tcPr anchor="ctr"/>
                </a:tc>
                <a:tc>
                  <a:txBody>
                    <a:bodyPr/>
                    <a:lstStyle/>
                    <a:p>
                      <a:pPr algn="ctr"/>
                      <a:r>
                        <a:rPr lang="en-US" sz="2000" dirty="0" smtClean="0"/>
                        <a:t>3.6M</a:t>
                      </a:r>
                      <a:endParaRPr lang="en-US" sz="2000" dirty="0"/>
                    </a:p>
                  </a:txBody>
                  <a:tcPr anchor="ctr"/>
                </a:tc>
                <a:tc>
                  <a:txBody>
                    <a:bodyPr/>
                    <a:lstStyle/>
                    <a:p>
                      <a:pPr algn="ctr"/>
                      <a:r>
                        <a:rPr lang="en-US" sz="2000" dirty="0" smtClean="0"/>
                        <a:t>6.9M</a:t>
                      </a:r>
                      <a:endParaRPr lang="en-US" sz="2000" dirty="0"/>
                    </a:p>
                  </a:txBody>
                  <a:tcPr anchor="ctr"/>
                </a:tc>
                <a:tc>
                  <a:txBody>
                    <a:bodyPr/>
                    <a:lstStyle/>
                    <a:p>
                      <a:pPr algn="ctr"/>
                      <a:r>
                        <a:rPr lang="en-US" sz="2000" b="1" dirty="0" smtClean="0">
                          <a:solidFill>
                            <a:srgbClr val="FF0000"/>
                          </a:solidFill>
                        </a:rPr>
                        <a:t>timeout</a:t>
                      </a:r>
                      <a:endParaRPr lang="en-US" sz="2000" b="1" i="0" dirty="0">
                        <a:solidFill>
                          <a:srgbClr val="FF0000"/>
                        </a:solidFill>
                      </a:endParaRPr>
                    </a:p>
                  </a:txBody>
                  <a:tcPr anchor="ctr"/>
                </a:tc>
                <a:tc>
                  <a:txBody>
                    <a:bodyPr/>
                    <a:lstStyle/>
                    <a:p>
                      <a:pPr algn="ctr"/>
                      <a:r>
                        <a:rPr lang="en-US" sz="2000" dirty="0" smtClean="0"/>
                        <a:t>22.6</a:t>
                      </a:r>
                      <a:endParaRPr lang="en-US" sz="2000" dirty="0"/>
                    </a:p>
                  </a:txBody>
                  <a:tcPr anchor="ctr"/>
                </a:tc>
                <a:tc>
                  <a:txBody>
                    <a:bodyPr/>
                    <a:lstStyle/>
                    <a:p>
                      <a:pPr algn="ctr"/>
                      <a:r>
                        <a:rPr lang="en-US" sz="2000" dirty="0" smtClean="0"/>
                        <a:t>38.2</a:t>
                      </a:r>
                      <a:endParaRPr lang="en-US" sz="2000" dirty="0"/>
                    </a:p>
                  </a:txBody>
                  <a:tcPr anchor="ctr"/>
                </a:tc>
              </a:tr>
              <a:tr h="482600">
                <a:tc>
                  <a:txBody>
                    <a:bodyPr/>
                    <a:lstStyle/>
                    <a:p>
                      <a:pPr algn="ctr"/>
                      <a:r>
                        <a:rPr lang="en-US" sz="2000" dirty="0" err="1" smtClean="0"/>
                        <a:t>lusearch</a:t>
                      </a:r>
                      <a:endParaRPr lang="en-US" sz="2000" b="1" dirty="0"/>
                    </a:p>
                  </a:txBody>
                  <a:tcPr anchor="ctr"/>
                </a:tc>
                <a:tc>
                  <a:txBody>
                    <a:bodyPr/>
                    <a:lstStyle/>
                    <a:p>
                      <a:pPr algn="ctr"/>
                      <a:r>
                        <a:rPr lang="en-US" sz="2000" dirty="0" smtClean="0"/>
                        <a:t>2.4M</a:t>
                      </a:r>
                      <a:endParaRPr lang="en-US" sz="2000" dirty="0"/>
                    </a:p>
                  </a:txBody>
                  <a:tcPr anchor="ctr"/>
                </a:tc>
                <a:tc>
                  <a:txBody>
                    <a:bodyPr/>
                    <a:lstStyle/>
                    <a:p>
                      <a:pPr algn="ctr"/>
                      <a:r>
                        <a:rPr lang="en-US" sz="2000" dirty="0" smtClean="0"/>
                        <a:t>5.0M</a:t>
                      </a:r>
                      <a:endParaRPr lang="en-US" sz="2000" dirty="0"/>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c>
                  <a:txBody>
                    <a:bodyPr/>
                    <a:lstStyle/>
                    <a:p>
                      <a:pPr algn="ctr"/>
                      <a:r>
                        <a:rPr lang="en-US" sz="2000" dirty="0" smtClean="0"/>
                        <a:t>23.9</a:t>
                      </a:r>
                      <a:endParaRPr lang="en-US" sz="2000" dirty="0"/>
                    </a:p>
                  </a:txBody>
                  <a:tcPr anchor="ctr"/>
                </a:tc>
                <a:tc>
                  <a:txBody>
                    <a:bodyPr/>
                    <a:lstStyle/>
                    <a:p>
                      <a:pPr algn="ctr"/>
                      <a:r>
                        <a:rPr lang="en-US" sz="2000" dirty="0" smtClean="0"/>
                        <a:t>31</a:t>
                      </a:r>
                      <a:endParaRPr lang="en-US" sz="2000" dirty="0"/>
                    </a:p>
                  </a:txBody>
                  <a:tcPr anchor="ctr"/>
                </a:tc>
              </a:tr>
              <a:tr h="469900">
                <a:tc>
                  <a:txBody>
                    <a:bodyPr/>
                    <a:lstStyle/>
                    <a:p>
                      <a:pPr algn="ctr"/>
                      <a:r>
                        <a:rPr lang="en-US" sz="2000" dirty="0" err="1" smtClean="0"/>
                        <a:t>luindex</a:t>
                      </a:r>
                      <a:endParaRPr lang="en-US" sz="2000" b="1" dirty="0"/>
                    </a:p>
                  </a:txBody>
                  <a:tcPr anchor="ctr"/>
                </a:tc>
                <a:tc>
                  <a:txBody>
                    <a:bodyPr/>
                    <a:lstStyle/>
                    <a:p>
                      <a:pPr algn="ctr"/>
                      <a:r>
                        <a:rPr lang="en-US" sz="2000" dirty="0" smtClean="0"/>
                        <a:t>6.7M</a:t>
                      </a:r>
                      <a:endParaRPr lang="en-US" sz="2000" dirty="0"/>
                    </a:p>
                  </a:txBody>
                  <a:tcPr anchor="ctr"/>
                </a:tc>
                <a:tc>
                  <a:txBody>
                    <a:bodyPr/>
                    <a:lstStyle/>
                    <a:p>
                      <a:pPr algn="ctr"/>
                      <a:r>
                        <a:rPr lang="en-US" sz="2000" dirty="0" smtClean="0"/>
                        <a:t>23.7M</a:t>
                      </a:r>
                      <a:endParaRPr lang="en-US" sz="2000" dirty="0"/>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c>
                  <a:txBody>
                    <a:bodyPr/>
                    <a:lstStyle/>
                    <a:p>
                      <a:pPr algn="ctr"/>
                      <a:r>
                        <a:rPr lang="en-US" sz="2000" dirty="0" smtClean="0"/>
                        <a:t>8.9</a:t>
                      </a:r>
                      <a:endParaRPr lang="en-US" sz="2000" dirty="0"/>
                    </a:p>
                  </a:txBody>
                  <a:tcPr anchor="ctr"/>
                </a:tc>
                <a:tc>
                  <a:txBody>
                    <a:bodyPr/>
                    <a:lstStyle/>
                    <a:p>
                      <a:pPr algn="ctr"/>
                      <a:r>
                        <a:rPr lang="en-US" sz="2000" dirty="0" smtClean="0"/>
                        <a:t>22</a:t>
                      </a:r>
                      <a:endParaRPr lang="en-US" sz="2000" dirty="0"/>
                    </a:p>
                  </a:txBody>
                  <a:tcPr anchor="ctr"/>
                </a:tc>
              </a:tr>
              <a:tr h="508000">
                <a:tc>
                  <a:txBody>
                    <a:bodyPr/>
                    <a:lstStyle/>
                    <a:p>
                      <a:pPr algn="ctr"/>
                      <a:r>
                        <a:rPr lang="en-US" sz="2000" b="1" dirty="0" err="1" smtClean="0"/>
                        <a:t>avrora</a:t>
                      </a:r>
                      <a:endParaRPr lang="en-US" sz="2000" b="1" dirty="0"/>
                    </a:p>
                  </a:txBody>
                  <a:tcPr anchor="ctr"/>
                </a:tc>
                <a:tc>
                  <a:txBody>
                    <a:bodyPr/>
                    <a:lstStyle/>
                    <a:p>
                      <a:pPr algn="ctr"/>
                      <a:r>
                        <a:rPr lang="en-US" sz="2000" dirty="0" smtClean="0"/>
                        <a:t>4.5M</a:t>
                      </a:r>
                      <a:endParaRPr lang="en-US" sz="2000" dirty="0"/>
                    </a:p>
                  </a:txBody>
                  <a:tcPr anchor="ctr"/>
                </a:tc>
                <a:tc>
                  <a:txBody>
                    <a:bodyPr/>
                    <a:lstStyle/>
                    <a:p>
                      <a:pPr algn="ctr"/>
                      <a:r>
                        <a:rPr lang="en-US" sz="2000" dirty="0" smtClean="0"/>
                        <a:t>17.6M</a:t>
                      </a: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r h="457200">
                <a:tc>
                  <a:txBody>
                    <a:bodyPr/>
                    <a:lstStyle/>
                    <a:p>
                      <a:pPr algn="ctr"/>
                      <a:r>
                        <a:rPr lang="en-US" sz="2000" b="1" dirty="0" err="1" smtClean="0"/>
                        <a:t>xalan</a:t>
                      </a:r>
                      <a:endParaRPr lang="en-US" sz="2000" b="1" dirty="0"/>
                    </a:p>
                  </a:txBody>
                  <a:tcPr anchor="ctr"/>
                </a:tc>
                <a:tc>
                  <a:txBody>
                    <a:bodyPr/>
                    <a:lstStyle/>
                    <a:p>
                      <a:pPr algn="ctr"/>
                      <a:r>
                        <a:rPr lang="en-US" sz="2000" dirty="0" smtClean="0"/>
                        <a:t>5.6M</a:t>
                      </a:r>
                      <a:endParaRPr lang="en-US" sz="2000" dirty="0"/>
                    </a:p>
                  </a:txBody>
                  <a:tcPr anchor="ctr"/>
                </a:tc>
                <a:tc>
                  <a:txBody>
                    <a:bodyPr/>
                    <a:lstStyle/>
                    <a:p>
                      <a:pPr algn="ctr"/>
                      <a:r>
                        <a:rPr lang="en-US" sz="2000" dirty="0" smtClean="0"/>
                        <a:t>19.2M</a:t>
                      </a: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r>
            </a:tbl>
          </a:graphicData>
        </a:graphic>
      </p:graphicFrame>
      <p:sp>
        <p:nvSpPr>
          <p:cNvPr id="12" name="TextBox 11"/>
          <p:cNvSpPr txBox="1"/>
          <p:nvPr/>
        </p:nvSpPr>
        <p:spPr>
          <a:xfrm>
            <a:off x="2443611" y="1174567"/>
            <a:ext cx="4256778" cy="400110"/>
          </a:xfrm>
          <a:prstGeom prst="rect">
            <a:avLst/>
          </a:prstGeom>
          <a:noFill/>
        </p:spPr>
        <p:txBody>
          <a:bodyPr wrap="square" rtlCol="0">
            <a:spAutoFit/>
          </a:bodyPr>
          <a:lstStyle/>
          <a:p>
            <a:pPr algn="ctr"/>
            <a:r>
              <a:rPr lang="en-US" sz="2000" dirty="0" smtClean="0"/>
              <a:t>M = million</a:t>
            </a:r>
            <a:r>
              <a:rPr lang="en-US" sz="2000" b="1" dirty="0" smtClean="0"/>
              <a:t>, </a:t>
            </a:r>
            <a:r>
              <a:rPr lang="en-US" sz="2000" b="1" dirty="0" smtClean="0">
                <a:solidFill>
                  <a:srgbClr val="FF0000"/>
                </a:solidFill>
              </a:rPr>
              <a:t>timeout</a:t>
            </a:r>
            <a:r>
              <a:rPr lang="en-US" sz="2000" dirty="0" smtClean="0">
                <a:solidFill>
                  <a:srgbClr val="FF0000"/>
                </a:solidFill>
              </a:rPr>
              <a:t> </a:t>
            </a:r>
            <a:r>
              <a:rPr lang="en-US" sz="2000" dirty="0" smtClean="0"/>
              <a:t>= 24 hours</a:t>
            </a:r>
            <a:endParaRPr lang="en-US" sz="2000" dirty="0"/>
          </a:p>
        </p:txBody>
      </p:sp>
    </p:spTree>
    <p:extLst>
      <p:ext uri="{BB962C8B-B14F-4D97-AF65-F5344CB8AC3E}">
        <p14:creationId xmlns:p14="http://schemas.microsoft.com/office/powerpoint/2010/main" val="1549981070"/>
      </p:ext>
    </p:extLst>
  </p:cSld>
  <p:clrMapOvr>
    <a:masterClrMapping/>
  </p:clrMapOvr>
  <mc:AlternateContent xmlns:mc="http://schemas.openxmlformats.org/markup-compatibility/2006" xmlns:p14="http://schemas.microsoft.com/office/powerpoint/2010/main">
    <mc:Choice Requires="p14">
      <p:transition spd="slow" p14:dur="2000" advTm="4879"/>
    </mc:Choice>
    <mc:Fallback xmlns="">
      <p:transition spd="slow" advTm="487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9BB81F8-2AD3-504A-B092-0A982D2769AF}" type="datetime1">
              <a:rPr lang="en-US" smtClean="0"/>
              <a:t>8/8/16</a:t>
            </a:fld>
            <a:endParaRPr lang="en-US" dirty="0"/>
          </a:p>
        </p:txBody>
      </p:sp>
      <p:sp>
        <p:nvSpPr>
          <p:cNvPr id="4" name="Slide Number Placeholder 3"/>
          <p:cNvSpPr>
            <a:spLocks noGrp="1"/>
          </p:cNvSpPr>
          <p:nvPr>
            <p:ph type="sldNum" sz="quarter" idx="4294967295"/>
          </p:nvPr>
        </p:nvSpPr>
        <p:spPr>
          <a:xfrm>
            <a:off x="612648" y="6356350"/>
            <a:ext cx="818219" cy="365760"/>
          </a:xfrm>
          <a:prstGeom prst="rect">
            <a:avLst/>
          </a:prstGeom>
        </p:spPr>
        <p:txBody>
          <a:bodyPr/>
          <a:lstStyle/>
          <a:p>
            <a:fld id="{1F7DF5D7-FF41-4BF6-8958-28DFF1DB182D}" type="slidenum">
              <a:rPr lang="en-US" sz="1400" smtClean="0"/>
              <a:t>45</a:t>
            </a:fld>
            <a:endParaRPr lang="en-US" dirty="0"/>
          </a:p>
        </p:txBody>
      </p:sp>
      <p:sp>
        <p:nvSpPr>
          <p:cNvPr id="5" name="Title 4"/>
          <p:cNvSpPr>
            <a:spLocks noGrp="1"/>
          </p:cNvSpPr>
          <p:nvPr>
            <p:ph type="title"/>
          </p:nvPr>
        </p:nvSpPr>
        <p:spPr/>
        <p:txBody>
          <a:bodyPr/>
          <a:lstStyle/>
          <a:p>
            <a:r>
              <a:rPr lang="en-US" dirty="0"/>
              <a:t>New Challenges in </a:t>
            </a:r>
            <a:r>
              <a:rPr lang="en-US" dirty="0" err="1"/>
              <a:t>MaxSAT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88652895"/>
              </p:ext>
            </p:extLst>
          </p:nvPr>
        </p:nvGraphicFramePr>
        <p:xfrm>
          <a:off x="584200" y="1611243"/>
          <a:ext cx="7975602" cy="3187700"/>
        </p:xfrm>
        <a:graphic>
          <a:graphicData uri="http://schemas.openxmlformats.org/drawingml/2006/table">
            <a:tbl>
              <a:tblPr firstRow="1" bandRow="1">
                <a:tableStyleId>{5C22544A-7EE6-4342-B048-85BDC9FD1C3A}</a:tableStyleId>
              </a:tblPr>
              <a:tblGrid>
                <a:gridCol w="1498600"/>
                <a:gridCol w="1159934"/>
                <a:gridCol w="1329267"/>
                <a:gridCol w="1523999"/>
                <a:gridCol w="1134535"/>
                <a:gridCol w="1329267"/>
              </a:tblGrid>
              <a:tr h="317500">
                <a:tc rowSpan="2">
                  <a:txBody>
                    <a:bodyPr/>
                    <a:lstStyle/>
                    <a:p>
                      <a:pPr algn="ctr"/>
                      <a:r>
                        <a:rPr lang="en-US" sz="2000" dirty="0" smtClean="0"/>
                        <a:t>Benchmark</a:t>
                      </a:r>
                      <a:endParaRPr lang="en-US" sz="2000" b="1" dirty="0"/>
                    </a:p>
                  </a:txBody>
                  <a:tcPr anchor="ctr"/>
                </a:tc>
                <a:tc rowSpan="2">
                  <a:txBody>
                    <a:bodyPr/>
                    <a:lstStyle/>
                    <a:p>
                      <a:pPr algn="ctr"/>
                      <a:r>
                        <a:rPr lang="en-US" sz="2000" dirty="0" smtClean="0"/>
                        <a:t># </a:t>
                      </a:r>
                      <a:r>
                        <a:rPr lang="en-US" sz="2000" dirty="0" err="1" smtClean="0"/>
                        <a:t>Vars</a:t>
                      </a:r>
                      <a:endParaRPr lang="en-US" sz="2000" dirty="0"/>
                    </a:p>
                  </a:txBody>
                  <a:tcPr anchor="ctr"/>
                </a:tc>
                <a:tc rowSpan="2">
                  <a:txBody>
                    <a:bodyPr/>
                    <a:lstStyle/>
                    <a:p>
                      <a:pPr algn="ctr"/>
                      <a:r>
                        <a:rPr lang="en-US" sz="2000" dirty="0" smtClean="0"/>
                        <a:t># Clauses</a:t>
                      </a:r>
                      <a:endParaRPr lang="en-US" sz="2000" dirty="0"/>
                    </a:p>
                  </a:txBody>
                  <a:tcPr anchor="ctr"/>
                </a:tc>
                <a:tc gridSpan="3">
                  <a:txBody>
                    <a:bodyPr/>
                    <a:lstStyle/>
                    <a:p>
                      <a:pPr algn="ctr"/>
                      <a:r>
                        <a:rPr lang="en-US" sz="2000" dirty="0" smtClean="0"/>
                        <a:t>Solver Runtime</a:t>
                      </a:r>
                      <a:r>
                        <a:rPr lang="en-US" sz="2000" baseline="0" dirty="0" smtClean="0"/>
                        <a:t> (</a:t>
                      </a:r>
                      <a:r>
                        <a:rPr lang="en-US" sz="2000" baseline="0" dirty="0" err="1" smtClean="0"/>
                        <a:t>secs</a:t>
                      </a:r>
                      <a:r>
                        <a:rPr lang="en-US" sz="2000" baseline="0" dirty="0" smtClean="0"/>
                        <a:t>)</a:t>
                      </a:r>
                      <a:endParaRPr lang="en-US" sz="2000" b="1" dirty="0"/>
                    </a:p>
                  </a:txBody>
                  <a:tcPr anchor="ctr"/>
                </a:tc>
                <a:tc hMerge="1">
                  <a:txBody>
                    <a:bodyPr/>
                    <a:lstStyle/>
                    <a:p>
                      <a:endParaRPr lang="en-US"/>
                    </a:p>
                  </a:txBody>
                  <a:tcPr/>
                </a:tc>
                <a:tc hMerge="1">
                  <a:txBody>
                    <a:bodyPr/>
                    <a:lstStyle/>
                    <a:p>
                      <a:endParaRPr lang="en-US" dirty="0"/>
                    </a:p>
                  </a:txBody>
                  <a:tcPr/>
                </a:tc>
              </a:tr>
              <a:tr h="2768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2000" b="1" dirty="0" smtClean="0"/>
                        <a:t>CCLS2akms</a:t>
                      </a:r>
                      <a:endParaRPr lang="en-US" sz="2000" b="1" dirty="0"/>
                    </a:p>
                  </a:txBody>
                  <a:tcPr anchor="ctr"/>
                </a:tc>
                <a:tc>
                  <a:txBody>
                    <a:bodyPr/>
                    <a:lstStyle/>
                    <a:p>
                      <a:pPr algn="ctr"/>
                      <a:r>
                        <a:rPr lang="en-US" sz="2000" b="1" dirty="0" err="1" smtClean="0"/>
                        <a:t>MaxHS</a:t>
                      </a:r>
                      <a:endParaRPr lang="en-US" sz="2000" b="1" dirty="0"/>
                    </a:p>
                  </a:txBody>
                  <a:tcPr anchor="ctr"/>
                </a:tc>
                <a:tc>
                  <a:txBody>
                    <a:bodyPr/>
                    <a:lstStyle/>
                    <a:p>
                      <a:pPr algn="ctr"/>
                      <a:r>
                        <a:rPr lang="en-US" sz="2000" b="1" dirty="0" smtClean="0"/>
                        <a:t>Eva500</a:t>
                      </a:r>
                      <a:endParaRPr lang="en-US" sz="2000" b="1" dirty="0"/>
                    </a:p>
                  </a:txBody>
                  <a:tcPr anchor="ctr"/>
                </a:tc>
              </a:tr>
              <a:tr h="477520">
                <a:tc>
                  <a:txBody>
                    <a:bodyPr/>
                    <a:lstStyle/>
                    <a:p>
                      <a:pPr algn="ctr"/>
                      <a:r>
                        <a:rPr lang="en-US" sz="2000" dirty="0" err="1" smtClean="0"/>
                        <a:t>antlr</a:t>
                      </a:r>
                      <a:endParaRPr lang="en-US" sz="2000" b="1" dirty="0"/>
                    </a:p>
                  </a:txBody>
                  <a:tcPr anchor="ctr"/>
                </a:tc>
                <a:tc>
                  <a:txBody>
                    <a:bodyPr/>
                    <a:lstStyle/>
                    <a:p>
                      <a:pPr algn="ctr"/>
                      <a:r>
                        <a:rPr lang="en-US" sz="2000" smtClean="0"/>
                        <a:t>3.6M</a:t>
                      </a:r>
                      <a:endParaRPr lang="en-US" sz="2000" dirty="0"/>
                    </a:p>
                  </a:txBody>
                  <a:tcPr anchor="ctr"/>
                </a:tc>
                <a:tc>
                  <a:txBody>
                    <a:bodyPr/>
                    <a:lstStyle/>
                    <a:p>
                      <a:pPr algn="ctr"/>
                      <a:r>
                        <a:rPr lang="en-US" sz="2000" dirty="0" smtClean="0"/>
                        <a:t>6.9M</a:t>
                      </a:r>
                      <a:endParaRPr lang="en-US" sz="2000" dirty="0"/>
                    </a:p>
                  </a:txBody>
                  <a:tcPr anchor="ctr"/>
                </a:tc>
                <a:tc>
                  <a:txBody>
                    <a:bodyPr/>
                    <a:lstStyle/>
                    <a:p>
                      <a:pPr algn="ctr"/>
                      <a:r>
                        <a:rPr lang="en-US" sz="2000" b="1" dirty="0" smtClean="0">
                          <a:solidFill>
                            <a:srgbClr val="FF0000"/>
                          </a:solidFill>
                        </a:rPr>
                        <a:t>timeout</a:t>
                      </a:r>
                      <a:endParaRPr lang="en-US" sz="2000" b="1" i="0" dirty="0">
                        <a:solidFill>
                          <a:srgbClr val="FF0000"/>
                        </a:solidFill>
                      </a:endParaRPr>
                    </a:p>
                  </a:txBody>
                  <a:tcPr anchor="ctr"/>
                </a:tc>
                <a:tc>
                  <a:txBody>
                    <a:bodyPr/>
                    <a:lstStyle/>
                    <a:p>
                      <a:pPr algn="ctr"/>
                      <a:r>
                        <a:rPr lang="en-US" sz="2000" dirty="0" smtClean="0"/>
                        <a:t>22.6</a:t>
                      </a:r>
                      <a:endParaRPr lang="en-US" sz="2000" dirty="0"/>
                    </a:p>
                  </a:txBody>
                  <a:tcPr anchor="ctr"/>
                </a:tc>
                <a:tc>
                  <a:txBody>
                    <a:bodyPr/>
                    <a:lstStyle/>
                    <a:p>
                      <a:pPr algn="ctr"/>
                      <a:r>
                        <a:rPr lang="en-US" sz="2000" dirty="0" smtClean="0"/>
                        <a:t>38.2</a:t>
                      </a:r>
                      <a:endParaRPr lang="en-US" sz="2000" dirty="0"/>
                    </a:p>
                  </a:txBody>
                  <a:tcPr anchor="ctr"/>
                </a:tc>
              </a:tr>
              <a:tr h="482600">
                <a:tc>
                  <a:txBody>
                    <a:bodyPr/>
                    <a:lstStyle/>
                    <a:p>
                      <a:pPr algn="ctr"/>
                      <a:r>
                        <a:rPr lang="en-US" sz="2000" dirty="0" err="1" smtClean="0"/>
                        <a:t>lusearch</a:t>
                      </a:r>
                      <a:endParaRPr lang="en-US" sz="2000" b="1" dirty="0"/>
                    </a:p>
                  </a:txBody>
                  <a:tcPr anchor="ctr"/>
                </a:tc>
                <a:tc>
                  <a:txBody>
                    <a:bodyPr/>
                    <a:lstStyle/>
                    <a:p>
                      <a:pPr algn="ctr"/>
                      <a:r>
                        <a:rPr lang="en-US" sz="2000" dirty="0" smtClean="0"/>
                        <a:t>2.4M</a:t>
                      </a:r>
                      <a:endParaRPr lang="en-US" sz="2000" dirty="0"/>
                    </a:p>
                  </a:txBody>
                  <a:tcPr anchor="ctr"/>
                </a:tc>
                <a:tc>
                  <a:txBody>
                    <a:bodyPr/>
                    <a:lstStyle/>
                    <a:p>
                      <a:pPr algn="ctr"/>
                      <a:r>
                        <a:rPr lang="en-US" sz="2000" dirty="0" smtClean="0"/>
                        <a:t>5.0M</a:t>
                      </a:r>
                      <a:endParaRPr lang="en-US" sz="2000" dirty="0"/>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c>
                  <a:txBody>
                    <a:bodyPr/>
                    <a:lstStyle/>
                    <a:p>
                      <a:pPr algn="ctr"/>
                      <a:r>
                        <a:rPr lang="en-US" sz="2000" dirty="0" smtClean="0"/>
                        <a:t>23.9</a:t>
                      </a:r>
                      <a:endParaRPr lang="en-US" sz="2000" dirty="0"/>
                    </a:p>
                  </a:txBody>
                  <a:tcPr anchor="ctr"/>
                </a:tc>
                <a:tc>
                  <a:txBody>
                    <a:bodyPr/>
                    <a:lstStyle/>
                    <a:p>
                      <a:pPr algn="ctr"/>
                      <a:r>
                        <a:rPr lang="en-US" sz="2000" dirty="0" smtClean="0"/>
                        <a:t>31</a:t>
                      </a:r>
                      <a:endParaRPr lang="en-US" sz="2000" dirty="0"/>
                    </a:p>
                  </a:txBody>
                  <a:tcPr anchor="ctr"/>
                </a:tc>
              </a:tr>
              <a:tr h="469900">
                <a:tc>
                  <a:txBody>
                    <a:bodyPr/>
                    <a:lstStyle/>
                    <a:p>
                      <a:pPr algn="ctr"/>
                      <a:r>
                        <a:rPr lang="en-US" sz="2000" dirty="0" err="1" smtClean="0"/>
                        <a:t>luindex</a:t>
                      </a:r>
                      <a:endParaRPr lang="en-US" sz="2000" b="1" dirty="0"/>
                    </a:p>
                  </a:txBody>
                  <a:tcPr anchor="ctr"/>
                </a:tc>
                <a:tc>
                  <a:txBody>
                    <a:bodyPr/>
                    <a:lstStyle/>
                    <a:p>
                      <a:pPr algn="ctr"/>
                      <a:r>
                        <a:rPr lang="en-US" sz="2000" dirty="0" smtClean="0"/>
                        <a:t>6.7M</a:t>
                      </a:r>
                      <a:endParaRPr lang="en-US" sz="2000" dirty="0"/>
                    </a:p>
                  </a:txBody>
                  <a:tcPr anchor="ctr"/>
                </a:tc>
                <a:tc>
                  <a:txBody>
                    <a:bodyPr/>
                    <a:lstStyle/>
                    <a:p>
                      <a:pPr algn="ctr"/>
                      <a:r>
                        <a:rPr lang="en-US" sz="2000" dirty="0" smtClean="0"/>
                        <a:t>23.7M</a:t>
                      </a:r>
                      <a:endParaRPr lang="en-US" sz="2000" dirty="0"/>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c>
                  <a:txBody>
                    <a:bodyPr/>
                    <a:lstStyle/>
                    <a:p>
                      <a:pPr algn="ctr"/>
                      <a:r>
                        <a:rPr lang="en-US" sz="2000" dirty="0" smtClean="0"/>
                        <a:t>8.9</a:t>
                      </a:r>
                      <a:endParaRPr lang="en-US" sz="2000" dirty="0"/>
                    </a:p>
                  </a:txBody>
                  <a:tcPr anchor="ctr"/>
                </a:tc>
                <a:tc>
                  <a:txBody>
                    <a:bodyPr/>
                    <a:lstStyle/>
                    <a:p>
                      <a:pPr algn="ctr"/>
                      <a:r>
                        <a:rPr lang="en-US" sz="2000" dirty="0" smtClean="0"/>
                        <a:t>22</a:t>
                      </a:r>
                      <a:endParaRPr lang="en-US" sz="2000" dirty="0"/>
                    </a:p>
                  </a:txBody>
                  <a:tcPr anchor="ctr"/>
                </a:tc>
              </a:tr>
              <a:tr h="508000">
                <a:tc>
                  <a:txBody>
                    <a:bodyPr/>
                    <a:lstStyle/>
                    <a:p>
                      <a:pPr algn="ctr"/>
                      <a:r>
                        <a:rPr lang="en-US" sz="2000" b="1" dirty="0" err="1" smtClean="0"/>
                        <a:t>avrora</a:t>
                      </a:r>
                      <a:endParaRPr lang="en-US" sz="2000" b="1" dirty="0"/>
                    </a:p>
                  </a:txBody>
                  <a:tcPr anchor="ctr"/>
                </a:tc>
                <a:tc>
                  <a:txBody>
                    <a:bodyPr/>
                    <a:lstStyle/>
                    <a:p>
                      <a:pPr algn="ctr"/>
                      <a:r>
                        <a:rPr lang="en-US" sz="2000" dirty="0" smtClean="0"/>
                        <a:t>4.5M</a:t>
                      </a:r>
                      <a:endParaRPr lang="en-US" sz="2000" dirty="0"/>
                    </a:p>
                  </a:txBody>
                  <a:tcPr anchor="ctr"/>
                </a:tc>
                <a:tc>
                  <a:txBody>
                    <a:bodyPr/>
                    <a:lstStyle/>
                    <a:p>
                      <a:pPr algn="ctr"/>
                      <a:r>
                        <a:rPr lang="en-US" sz="2000" dirty="0" smtClean="0"/>
                        <a:t>17.6M</a:t>
                      </a:r>
                      <a:endParaRPr lang="en-US" sz="2000" dirty="0"/>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r>
              <a:tr h="457200">
                <a:tc>
                  <a:txBody>
                    <a:bodyPr/>
                    <a:lstStyle/>
                    <a:p>
                      <a:pPr algn="ctr"/>
                      <a:r>
                        <a:rPr lang="en-US" sz="2000" b="1" dirty="0" err="1" smtClean="0"/>
                        <a:t>xalan</a:t>
                      </a:r>
                      <a:endParaRPr lang="en-US" sz="2000" b="1" dirty="0"/>
                    </a:p>
                  </a:txBody>
                  <a:tcPr anchor="ctr"/>
                </a:tc>
                <a:tc>
                  <a:txBody>
                    <a:bodyPr/>
                    <a:lstStyle/>
                    <a:p>
                      <a:pPr algn="ctr"/>
                      <a:r>
                        <a:rPr lang="en-US" sz="2000" dirty="0" smtClean="0"/>
                        <a:t>5.6M</a:t>
                      </a:r>
                      <a:endParaRPr lang="en-US" sz="2000" dirty="0"/>
                    </a:p>
                  </a:txBody>
                  <a:tcPr anchor="ctr"/>
                </a:tc>
                <a:tc>
                  <a:txBody>
                    <a:bodyPr/>
                    <a:lstStyle/>
                    <a:p>
                      <a:pPr algn="ctr"/>
                      <a:r>
                        <a:rPr lang="en-US" sz="2000" dirty="0" smtClean="0"/>
                        <a:t>19.2M</a:t>
                      </a:r>
                      <a:endParaRPr lang="en-US" sz="2000" dirty="0"/>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c>
                  <a:txBody>
                    <a:bodyPr/>
                    <a:lstStyle/>
                    <a:p>
                      <a:pPr algn="ctr"/>
                      <a:r>
                        <a:rPr lang="en-US" sz="2000" b="1" dirty="0" smtClean="0">
                          <a:solidFill>
                            <a:srgbClr val="FF0000"/>
                          </a:solidFill>
                        </a:rPr>
                        <a:t>timeout</a:t>
                      </a:r>
                      <a:endParaRPr lang="en-US" sz="2000" b="1" dirty="0">
                        <a:solidFill>
                          <a:srgbClr val="FF0000"/>
                        </a:solidFill>
                      </a:endParaRPr>
                    </a:p>
                  </a:txBody>
                  <a:tcPr anchor="ctr"/>
                </a:tc>
              </a:tr>
            </a:tbl>
          </a:graphicData>
        </a:graphic>
      </p:graphicFrame>
      <p:sp>
        <p:nvSpPr>
          <p:cNvPr id="9" name="TextBox 8"/>
          <p:cNvSpPr txBox="1"/>
          <p:nvPr/>
        </p:nvSpPr>
        <p:spPr>
          <a:xfrm>
            <a:off x="2443611" y="1174567"/>
            <a:ext cx="4256778" cy="400110"/>
          </a:xfrm>
          <a:prstGeom prst="rect">
            <a:avLst/>
          </a:prstGeom>
          <a:noFill/>
        </p:spPr>
        <p:txBody>
          <a:bodyPr wrap="square" rtlCol="0">
            <a:spAutoFit/>
          </a:bodyPr>
          <a:lstStyle/>
          <a:p>
            <a:pPr algn="ctr"/>
            <a:r>
              <a:rPr lang="en-US" sz="2000" dirty="0" smtClean="0"/>
              <a:t>M = million</a:t>
            </a:r>
            <a:r>
              <a:rPr lang="en-US" sz="2000" b="1" dirty="0" smtClean="0"/>
              <a:t>, </a:t>
            </a:r>
            <a:r>
              <a:rPr lang="en-US" sz="2000" b="1" dirty="0" smtClean="0">
                <a:solidFill>
                  <a:srgbClr val="FF0000"/>
                </a:solidFill>
              </a:rPr>
              <a:t>timeout</a:t>
            </a:r>
            <a:r>
              <a:rPr lang="en-US" sz="2000" dirty="0" smtClean="0">
                <a:solidFill>
                  <a:srgbClr val="FF0000"/>
                </a:solidFill>
              </a:rPr>
              <a:t> </a:t>
            </a:r>
            <a:r>
              <a:rPr lang="en-US" sz="2000" dirty="0" smtClean="0"/>
              <a:t>= 24 hours</a:t>
            </a:r>
            <a:endParaRPr lang="en-US" sz="2000" dirty="0"/>
          </a:p>
        </p:txBody>
      </p:sp>
    </p:spTree>
    <p:extLst>
      <p:ext uri="{BB962C8B-B14F-4D97-AF65-F5344CB8AC3E}">
        <p14:creationId xmlns:p14="http://schemas.microsoft.com/office/powerpoint/2010/main" val="1313354023"/>
      </p:ext>
    </p:extLst>
  </p:cSld>
  <p:clrMapOvr>
    <a:masterClrMapping/>
  </p:clrMapOvr>
  <mc:AlternateContent xmlns:mc="http://schemas.openxmlformats.org/markup-compatibility/2006" xmlns:p14="http://schemas.microsoft.com/office/powerpoint/2010/main">
    <mc:Choice Requires="p14">
      <p:transition spd="slow" p14:dur="2000" advTm="5630"/>
    </mc:Choice>
    <mc:Fallback xmlns="">
      <p:transition spd="slow" advTm="563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Solution: </a:t>
            </a:r>
            <a:r>
              <a:rPr lang="en-US" dirty="0" err="1" smtClean="0"/>
              <a:t>Nichrome</a:t>
            </a:r>
            <a:r>
              <a:rPr lang="en-US" dirty="0" smtClean="0"/>
              <a:t> </a:t>
            </a:r>
            <a:endParaRPr lang="en-US" dirty="0"/>
          </a:p>
        </p:txBody>
      </p:sp>
      <p:sp>
        <p:nvSpPr>
          <p:cNvPr id="4" name="Date Placeholder 3"/>
          <p:cNvSpPr>
            <a:spLocks noGrp="1"/>
          </p:cNvSpPr>
          <p:nvPr>
            <p:ph type="dt" sz="half" idx="10"/>
          </p:nvPr>
        </p:nvSpPr>
        <p:spPr/>
        <p:txBody>
          <a:bodyPr/>
          <a:lstStyle/>
          <a:p>
            <a:fld id="{0CA42827-69CD-CA4B-947A-8B4F5C57BEA1}"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46</a:t>
            </a:fld>
            <a:endParaRPr lang="en-US" dirty="0"/>
          </a:p>
        </p:txBody>
      </p:sp>
      <p:sp>
        <p:nvSpPr>
          <p:cNvPr id="8" name="Rounded Rectangle 7"/>
          <p:cNvSpPr/>
          <p:nvPr/>
        </p:nvSpPr>
        <p:spPr>
          <a:xfrm>
            <a:off x="555495" y="2575361"/>
            <a:ext cx="7959853" cy="1543918"/>
          </a:xfrm>
          <a:prstGeom prst="roundRect">
            <a:avLst/>
          </a:prstGeom>
          <a:solidFill>
            <a:schemeClr val="accent6">
              <a:lumMod val="20000"/>
              <a:lumOff val="8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600" b="1" dirty="0" err="1" smtClean="0">
                <a:solidFill>
                  <a:schemeClr val="tx1"/>
                </a:solidFill>
                <a:latin typeface="Garamond" charset="0"/>
              </a:rPr>
              <a:t>Petablox</a:t>
            </a:r>
            <a:r>
              <a:rPr lang="en-US" sz="2600" dirty="0" smtClean="0">
                <a:solidFill>
                  <a:schemeClr val="tx1"/>
                </a:solidFill>
                <a:latin typeface="Garamond" charset="0"/>
              </a:rPr>
              <a:t> enables </a:t>
            </a:r>
            <a:r>
              <a:rPr lang="en-US" sz="2600" b="1" dirty="0" smtClean="0">
                <a:solidFill>
                  <a:schemeClr val="tx1"/>
                </a:solidFill>
                <a:latin typeface="Garamond" charset="0"/>
              </a:rPr>
              <a:t>new problem definitions </a:t>
            </a:r>
            <a:r>
              <a:rPr lang="en-US" sz="2600" dirty="0" smtClean="0">
                <a:solidFill>
                  <a:schemeClr val="tx1"/>
                </a:solidFill>
                <a:latin typeface="Garamond" charset="0"/>
              </a:rPr>
              <a:t>which are not limited to program reasoning, which in turn yields </a:t>
            </a:r>
            <a:r>
              <a:rPr lang="en-US" sz="2600" b="1" dirty="0" smtClean="0">
                <a:solidFill>
                  <a:schemeClr val="tx1"/>
                </a:solidFill>
                <a:latin typeface="Garamond" charset="0"/>
              </a:rPr>
              <a:t>new efficient algorithms</a:t>
            </a:r>
            <a:r>
              <a:rPr lang="en-US" sz="2600" dirty="0" smtClean="0">
                <a:solidFill>
                  <a:schemeClr val="tx1"/>
                </a:solidFill>
                <a:latin typeface="Garamond" charset="0"/>
              </a:rPr>
              <a:t>. </a:t>
            </a:r>
            <a:endParaRPr lang="en-US" sz="2600" dirty="0">
              <a:solidFill>
                <a:schemeClr val="tx1"/>
              </a:solidFill>
              <a:effectLst/>
            </a:endParaRP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74435" y="149718"/>
            <a:ext cx="889324" cy="889324"/>
          </a:xfrm>
          <a:prstGeom prst="rect">
            <a:avLst/>
          </a:prstGeom>
          <a:solidFill>
            <a:schemeClr val="bg1"/>
          </a:solidFill>
        </p:spPr>
      </p:pic>
    </p:spTree>
    <p:extLst>
      <p:ext uri="{BB962C8B-B14F-4D97-AF65-F5344CB8AC3E}">
        <p14:creationId xmlns:p14="http://schemas.microsoft.com/office/powerpoint/2010/main" val="13028527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Query-guided maximum satisfiability.</a:t>
            </a:r>
          </a:p>
          <a:p>
            <a:endParaRPr lang="en-US" dirty="0"/>
          </a:p>
          <a:p>
            <a:endParaRPr lang="en-US" dirty="0" smtClean="0"/>
          </a:p>
          <a:p>
            <a:endParaRPr lang="en-US" dirty="0"/>
          </a:p>
          <a:p>
            <a:endParaRPr lang="en-US" sz="1600" dirty="0" smtClean="0"/>
          </a:p>
          <a:p>
            <a:r>
              <a:rPr lang="en-US" dirty="0" smtClean="0"/>
              <a:t>Incremental maximum satisfiability.</a:t>
            </a:r>
          </a:p>
          <a:p>
            <a:endParaRPr lang="en-US" dirty="0" smtClean="0"/>
          </a:p>
        </p:txBody>
      </p:sp>
      <p:sp>
        <p:nvSpPr>
          <p:cNvPr id="3" name="Title 2"/>
          <p:cNvSpPr>
            <a:spLocks noGrp="1"/>
          </p:cNvSpPr>
          <p:nvPr>
            <p:ph type="title"/>
          </p:nvPr>
        </p:nvSpPr>
        <p:spPr/>
        <p:txBody>
          <a:bodyPr/>
          <a:lstStyle/>
          <a:p>
            <a:r>
              <a:rPr lang="en-US" dirty="0"/>
              <a:t>Our Solution: </a:t>
            </a:r>
            <a:r>
              <a:rPr lang="en-US" dirty="0" err="1"/>
              <a:t>Nichrome</a:t>
            </a:r>
            <a:r>
              <a:rPr lang="en-US" dirty="0"/>
              <a:t> </a:t>
            </a:r>
          </a:p>
        </p:txBody>
      </p:sp>
      <p:sp>
        <p:nvSpPr>
          <p:cNvPr id="4" name="Date Placeholder 3"/>
          <p:cNvSpPr>
            <a:spLocks noGrp="1"/>
          </p:cNvSpPr>
          <p:nvPr>
            <p:ph type="dt" sz="half" idx="10"/>
          </p:nvPr>
        </p:nvSpPr>
        <p:spPr/>
        <p:txBody>
          <a:bodyPr/>
          <a:lstStyle/>
          <a:p>
            <a:fld id="{3CE7C32D-90D5-F143-A9F9-2C2877C5BAD2}"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47</a:t>
            </a:fld>
            <a:endParaRPr lang="en-US" dirty="0"/>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98009" y="1903650"/>
            <a:ext cx="1383716" cy="1363985"/>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59955" y="1903649"/>
            <a:ext cx="1496560" cy="1641319"/>
          </a:xfrm>
          <a:prstGeom prst="rect">
            <a:avLst/>
          </a:prstGeom>
        </p:spPr>
      </p:pic>
      <p:sp>
        <p:nvSpPr>
          <p:cNvPr id="16" name="Rounded Rectangular Callout 15"/>
          <p:cNvSpPr/>
          <p:nvPr/>
        </p:nvSpPr>
        <p:spPr>
          <a:xfrm>
            <a:off x="296578" y="1903650"/>
            <a:ext cx="2660340" cy="1002532"/>
          </a:xfrm>
          <a:prstGeom prst="wedgeRoundRectCallout">
            <a:avLst>
              <a:gd name="adj1" fmla="val 57908"/>
              <a:gd name="adj2" fmla="val 8777"/>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dirty="0" smtClean="0"/>
              <a:t>Does variable </a:t>
            </a:r>
            <a:r>
              <a:rPr lang="en-US" b="1" dirty="0" smtClean="0">
                <a:solidFill>
                  <a:srgbClr val="0070C0"/>
                </a:solidFill>
              </a:rPr>
              <a:t>head </a:t>
            </a:r>
            <a:r>
              <a:rPr lang="en-US" dirty="0" smtClean="0"/>
              <a:t>alias with variable </a:t>
            </a:r>
            <a:r>
              <a:rPr lang="en-US" b="1" dirty="0" smtClean="0">
                <a:solidFill>
                  <a:srgbClr val="FF0000"/>
                </a:solidFill>
              </a:rPr>
              <a:t>tail </a:t>
            </a:r>
            <a:r>
              <a:rPr lang="en-US" dirty="0" smtClean="0"/>
              <a:t>on line 50 in </a:t>
            </a:r>
            <a:r>
              <a:rPr lang="en-US" dirty="0" err="1" smtClean="0"/>
              <a:t>Complex.java</a:t>
            </a:r>
            <a:r>
              <a:rPr lang="en-US" dirty="0" smtClean="0"/>
              <a:t>?</a:t>
            </a:r>
            <a:endParaRPr lang="en-US" dirty="0"/>
          </a:p>
        </p:txBody>
      </p:sp>
      <p:sp>
        <p:nvSpPr>
          <p:cNvPr id="17" name="Rounded Rectangular Callout 16"/>
          <p:cNvSpPr/>
          <p:nvPr/>
        </p:nvSpPr>
        <p:spPr>
          <a:xfrm>
            <a:off x="4567569" y="1903650"/>
            <a:ext cx="2659480" cy="1002532"/>
          </a:xfrm>
          <a:prstGeom prst="wedgeRoundRectCallout">
            <a:avLst>
              <a:gd name="adj1" fmla="val 58949"/>
              <a:gd name="adj2" fmla="val 19508"/>
              <a:gd name="adj3" fmla="val 16667"/>
            </a:avLst>
          </a:prstGeom>
          <a:ln>
            <a:solidFill>
              <a:schemeClr val="tx1"/>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dirty="0"/>
              <a:t>Is </a:t>
            </a:r>
            <a:r>
              <a:rPr lang="en-US" b="1" dirty="0" err="1" smtClean="0">
                <a:solidFill>
                  <a:srgbClr val="0070C0"/>
                </a:solidFill>
              </a:rPr>
              <a:t>Dijkstra</a:t>
            </a:r>
            <a:r>
              <a:rPr lang="en-US" b="1" dirty="0" smtClean="0">
                <a:solidFill>
                  <a:srgbClr val="0070C0"/>
                </a:solidFill>
              </a:rPr>
              <a:t> </a:t>
            </a:r>
            <a:r>
              <a:rPr lang="en-US" dirty="0" smtClean="0"/>
              <a:t>most </a:t>
            </a:r>
            <a:r>
              <a:rPr lang="en-US" dirty="0"/>
              <a:t>likely an author of </a:t>
            </a:r>
            <a:r>
              <a:rPr lang="en-US" b="1" dirty="0"/>
              <a:t>“</a:t>
            </a:r>
            <a:r>
              <a:rPr lang="en-US" dirty="0">
                <a:solidFill>
                  <a:srgbClr val="FF0000"/>
                </a:solidFill>
              </a:rPr>
              <a:t>Structured Programming</a:t>
            </a:r>
            <a:r>
              <a:rPr lang="en-US" b="1" dirty="0"/>
              <a:t>”</a:t>
            </a:r>
            <a:r>
              <a:rPr lang="en-US" dirty="0"/>
              <a:t>?</a:t>
            </a:r>
          </a:p>
        </p:txBody>
      </p:sp>
      <p:grpSp>
        <p:nvGrpSpPr>
          <p:cNvPr id="18" name="Group 17"/>
          <p:cNvGrpSpPr/>
          <p:nvPr/>
        </p:nvGrpSpPr>
        <p:grpSpPr>
          <a:xfrm>
            <a:off x="4845706" y="3994354"/>
            <a:ext cx="2058385" cy="2207127"/>
            <a:chOff x="5571844" y="2246237"/>
            <a:chExt cx="2058385" cy="2207127"/>
          </a:xfrm>
        </p:grpSpPr>
        <mc:AlternateContent xmlns:mc="http://schemas.openxmlformats.org/markup-compatibility/2006" xmlns:a14="http://schemas.microsoft.com/office/drawing/2010/main">
          <mc:Choice Requires="a14">
            <p:sp>
              <p:nvSpPr>
                <p:cNvPr id="19" name="TextBox 18"/>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22" name="TextBox 21"/>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Flowchart: Multidocument 22"/>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23" name="Flowchart: Multidocument 22"/>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838940" y="3045986"/>
                  <a:ext cx="1211855"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𝟑</m:t>
                            </m:r>
                          </m:sub>
                        </m:sSub>
                        <m:r>
                          <a:rPr lang="en-US" sz="2000" b="1"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mv="urn:schemas-microsoft-com:mac:vml" xmlns="">
            <p:sp>
              <p:nvSpPr>
                <p:cNvPr id="24" name="TextBox 23"/>
                <p:cNvSpPr txBox="1">
                  <a:spLocks noRot="1" noChangeAspect="1" noMove="1" noResize="1" noEditPoints="1" noAdjustHandles="1" noChangeArrowheads="1" noChangeShapeType="1" noTextEdit="1"/>
                </p:cNvSpPr>
                <p:nvPr/>
              </p:nvSpPr>
              <p:spPr>
                <a:xfrm>
                  <a:off x="5838940" y="3045986"/>
                  <a:ext cx="1211855" cy="1015663"/>
                </a:xfrm>
                <a:prstGeom prst="rect">
                  <a:avLst/>
                </a:prstGeom>
                <a:blipFill rotWithShape="0">
                  <a:blip r:embed="rId7"/>
                  <a:stretch>
                    <a:fillRect/>
                  </a:stretch>
                </a:blipFill>
              </p:spPr>
              <p:txBody>
                <a:bodyPr/>
                <a:lstStyle/>
                <a:p>
                  <a:r>
                    <a:rPr lang="en-US">
                      <a:noFill/>
                    </a:rPr>
                    <a:t> </a:t>
                  </a:r>
                </a:p>
              </p:txBody>
            </p:sp>
          </mc:Fallback>
        </mc:AlternateContent>
      </p:grpSp>
      <p:graphicFrame>
        <p:nvGraphicFramePr>
          <p:cNvPr id="22" name="Diagram 21"/>
          <p:cNvGraphicFramePr/>
          <p:nvPr>
            <p:extLst>
              <p:ext uri="{D42A27DB-BD31-4B8C-83A1-F6EECF244321}">
                <p14:modId xmlns:p14="http://schemas.microsoft.com/office/powerpoint/2010/main" val="1810864084"/>
              </p:ext>
            </p:extLst>
          </p:nvPr>
        </p:nvGraphicFramePr>
        <p:xfrm>
          <a:off x="1019714" y="4026605"/>
          <a:ext cx="4067907" cy="22743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6" name="Picture 2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074435" y="149718"/>
            <a:ext cx="889324" cy="889324"/>
          </a:xfrm>
          <a:prstGeom prst="rect">
            <a:avLst/>
          </a:prstGeom>
          <a:solidFill>
            <a:schemeClr val="bg1"/>
          </a:solidFill>
        </p:spPr>
      </p:pic>
    </p:spTree>
    <p:extLst>
      <p:ext uri="{BB962C8B-B14F-4D97-AF65-F5344CB8AC3E}">
        <p14:creationId xmlns:p14="http://schemas.microsoft.com/office/powerpoint/2010/main" val="180727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Graphic spid="22"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Query-guided maximum satisfiability.</a:t>
            </a:r>
          </a:p>
          <a:p>
            <a:endParaRPr lang="en-US" dirty="0"/>
          </a:p>
          <a:p>
            <a:endParaRPr lang="en-US" dirty="0" smtClean="0"/>
          </a:p>
          <a:p>
            <a:endParaRPr lang="en-US" dirty="0"/>
          </a:p>
          <a:p>
            <a:endParaRPr lang="en-US" sz="1600" dirty="0" smtClean="0"/>
          </a:p>
          <a:p>
            <a:r>
              <a:rPr lang="en-US" dirty="0" smtClean="0"/>
              <a:t>Incremental maximum satisfiability.</a:t>
            </a:r>
          </a:p>
          <a:p>
            <a:endParaRPr lang="en-US" dirty="0" smtClean="0"/>
          </a:p>
        </p:txBody>
      </p:sp>
      <p:sp>
        <p:nvSpPr>
          <p:cNvPr id="3" name="Title 2"/>
          <p:cNvSpPr>
            <a:spLocks noGrp="1"/>
          </p:cNvSpPr>
          <p:nvPr>
            <p:ph type="title"/>
          </p:nvPr>
        </p:nvSpPr>
        <p:spPr/>
        <p:txBody>
          <a:bodyPr/>
          <a:lstStyle/>
          <a:p>
            <a:r>
              <a:rPr lang="en-US" dirty="0" smtClean="0"/>
              <a:t>Our Solution: </a:t>
            </a:r>
            <a:r>
              <a:rPr lang="en-US" dirty="0" err="1" smtClean="0"/>
              <a:t>Nichrome</a:t>
            </a:r>
            <a:endParaRPr lang="en-US" dirty="0"/>
          </a:p>
        </p:txBody>
      </p:sp>
      <p:sp>
        <p:nvSpPr>
          <p:cNvPr id="4" name="Date Placeholder 3"/>
          <p:cNvSpPr>
            <a:spLocks noGrp="1"/>
          </p:cNvSpPr>
          <p:nvPr>
            <p:ph type="dt" sz="half" idx="10"/>
          </p:nvPr>
        </p:nvSpPr>
        <p:spPr/>
        <p:txBody>
          <a:bodyPr/>
          <a:lstStyle/>
          <a:p>
            <a:fld id="{3CE7C32D-90D5-F143-A9F9-2C2877C5BAD2}"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48</a:t>
            </a:fld>
            <a:endParaRPr lang="en-US" dirty="0"/>
          </a:p>
        </p:txBody>
      </p:sp>
      <p:sp>
        <p:nvSpPr>
          <p:cNvPr id="23" name="TextBox 22"/>
          <p:cNvSpPr txBox="1"/>
          <p:nvPr/>
        </p:nvSpPr>
        <p:spPr>
          <a:xfrm>
            <a:off x="612648" y="2305339"/>
            <a:ext cx="7931269" cy="738664"/>
          </a:xfrm>
          <a:prstGeom prst="rect">
            <a:avLst/>
          </a:prstGeom>
          <a:solidFill>
            <a:schemeClr val="accent2">
              <a:lumMod val="40000"/>
              <a:lumOff val="60000"/>
            </a:schemeClr>
          </a:solidFill>
          <a:ln>
            <a:noFill/>
          </a:ln>
        </p:spPr>
        <p:txBody>
          <a:bodyPr wrap="square" rtlCol="0">
            <a:spAutoFit/>
          </a:bodyPr>
          <a:lstStyle/>
          <a:p>
            <a:pPr algn="ctr"/>
            <a:r>
              <a:rPr lang="en-US" sz="2100" dirty="0" smtClean="0">
                <a:solidFill>
                  <a:srgbClr val="7030A0"/>
                </a:solidFill>
              </a:rPr>
              <a:t>Xin Zhang, Ravi </a:t>
            </a:r>
            <a:r>
              <a:rPr lang="en-US" sz="2100" dirty="0" err="1" smtClean="0">
                <a:solidFill>
                  <a:srgbClr val="7030A0"/>
                </a:solidFill>
              </a:rPr>
              <a:t>Mangal</a:t>
            </a:r>
            <a:r>
              <a:rPr lang="en-US" sz="2100" dirty="0" smtClean="0">
                <a:solidFill>
                  <a:srgbClr val="7030A0"/>
                </a:solidFill>
              </a:rPr>
              <a:t>, Aditya V. Nori, and </a:t>
            </a:r>
            <a:r>
              <a:rPr lang="en-US" sz="2100" dirty="0" err="1" smtClean="0">
                <a:solidFill>
                  <a:srgbClr val="7030A0"/>
                </a:solidFill>
              </a:rPr>
              <a:t>Mayur</a:t>
            </a:r>
            <a:r>
              <a:rPr lang="en-US" sz="2100" dirty="0" smtClean="0">
                <a:solidFill>
                  <a:srgbClr val="7030A0"/>
                </a:solidFill>
              </a:rPr>
              <a:t> </a:t>
            </a:r>
            <a:r>
              <a:rPr lang="en-US" sz="2100" dirty="0" err="1" smtClean="0">
                <a:solidFill>
                  <a:srgbClr val="7030A0"/>
                </a:solidFill>
              </a:rPr>
              <a:t>Naik</a:t>
            </a:r>
            <a:r>
              <a:rPr lang="en-US" sz="2100" dirty="0" smtClean="0">
                <a:solidFill>
                  <a:srgbClr val="7030A0"/>
                </a:solidFill>
              </a:rPr>
              <a:t>.</a:t>
            </a:r>
            <a:r>
              <a:rPr lang="en-US" sz="2100" dirty="0"/>
              <a:t/>
            </a:r>
            <a:br>
              <a:rPr lang="en-US" sz="2100" dirty="0"/>
            </a:br>
            <a:r>
              <a:rPr lang="en-US" sz="2100" dirty="0" smtClean="0"/>
              <a:t>Query-Guided Maximum Satisfiability.  </a:t>
            </a:r>
            <a:r>
              <a:rPr lang="en-US" sz="2100" dirty="0" smtClean="0">
                <a:solidFill>
                  <a:schemeClr val="accent5">
                    <a:lumMod val="50000"/>
                  </a:schemeClr>
                </a:solidFill>
              </a:rPr>
              <a:t>POPL 2016</a:t>
            </a:r>
            <a:endParaRPr lang="en-US" sz="2100" dirty="0">
              <a:solidFill>
                <a:schemeClr val="accent5">
                  <a:lumMod val="50000"/>
                </a:schemeClr>
              </a:solidFill>
            </a:endParaRPr>
          </a:p>
        </p:txBody>
      </p:sp>
      <p:sp>
        <p:nvSpPr>
          <p:cNvPr id="24" name="TextBox 23"/>
          <p:cNvSpPr txBox="1"/>
          <p:nvPr/>
        </p:nvSpPr>
        <p:spPr>
          <a:xfrm>
            <a:off x="457200" y="4622716"/>
            <a:ext cx="8208623" cy="692497"/>
          </a:xfrm>
          <a:prstGeom prst="rect">
            <a:avLst/>
          </a:prstGeom>
          <a:solidFill>
            <a:schemeClr val="accent2">
              <a:lumMod val="40000"/>
              <a:lumOff val="60000"/>
            </a:schemeClr>
          </a:solidFill>
          <a:ln>
            <a:noFill/>
          </a:ln>
        </p:spPr>
        <p:txBody>
          <a:bodyPr wrap="square" rtlCol="0">
            <a:spAutoFit/>
          </a:bodyPr>
          <a:lstStyle/>
          <a:p>
            <a:pPr algn="ctr"/>
            <a:r>
              <a:rPr lang="en-US" dirty="0" err="1">
                <a:solidFill>
                  <a:srgbClr val="7030A0"/>
                </a:solidFill>
              </a:rPr>
              <a:t>Xujie</a:t>
            </a:r>
            <a:r>
              <a:rPr lang="en-US" dirty="0">
                <a:solidFill>
                  <a:srgbClr val="7030A0"/>
                </a:solidFill>
              </a:rPr>
              <a:t> Si, Xin Zhang, Vasco </a:t>
            </a:r>
            <a:r>
              <a:rPr lang="en-US" dirty="0" err="1">
                <a:solidFill>
                  <a:srgbClr val="7030A0"/>
                </a:solidFill>
              </a:rPr>
              <a:t>Manquinho</a:t>
            </a:r>
            <a:r>
              <a:rPr lang="en-US" dirty="0">
                <a:solidFill>
                  <a:srgbClr val="7030A0"/>
                </a:solidFill>
              </a:rPr>
              <a:t>, </a:t>
            </a:r>
            <a:r>
              <a:rPr lang="en-US" dirty="0" err="1">
                <a:solidFill>
                  <a:srgbClr val="7030A0"/>
                </a:solidFill>
              </a:rPr>
              <a:t>Mikolas</a:t>
            </a:r>
            <a:r>
              <a:rPr lang="en-US" dirty="0">
                <a:solidFill>
                  <a:srgbClr val="7030A0"/>
                </a:solidFill>
              </a:rPr>
              <a:t> </a:t>
            </a:r>
            <a:r>
              <a:rPr lang="en-US" dirty="0" err="1">
                <a:solidFill>
                  <a:srgbClr val="7030A0"/>
                </a:solidFill>
              </a:rPr>
              <a:t>Janota</a:t>
            </a:r>
            <a:r>
              <a:rPr lang="en-US" dirty="0">
                <a:solidFill>
                  <a:srgbClr val="7030A0"/>
                </a:solidFill>
              </a:rPr>
              <a:t>, Alexey </a:t>
            </a:r>
            <a:r>
              <a:rPr lang="en-US" dirty="0" err="1">
                <a:solidFill>
                  <a:srgbClr val="7030A0"/>
                </a:solidFill>
              </a:rPr>
              <a:t>Ignatiev</a:t>
            </a:r>
            <a:r>
              <a:rPr lang="en-US" dirty="0">
                <a:solidFill>
                  <a:srgbClr val="7030A0"/>
                </a:solidFill>
              </a:rPr>
              <a:t>, </a:t>
            </a:r>
            <a:r>
              <a:rPr lang="en-US" dirty="0" smtClean="0">
                <a:solidFill>
                  <a:srgbClr val="7030A0"/>
                </a:solidFill>
              </a:rPr>
              <a:t>and </a:t>
            </a:r>
            <a:r>
              <a:rPr lang="en-US" dirty="0" err="1" smtClean="0">
                <a:solidFill>
                  <a:srgbClr val="7030A0"/>
                </a:solidFill>
              </a:rPr>
              <a:t>Mayur</a:t>
            </a:r>
            <a:r>
              <a:rPr lang="en-US" dirty="0" smtClean="0">
                <a:solidFill>
                  <a:srgbClr val="7030A0"/>
                </a:solidFill>
              </a:rPr>
              <a:t> </a:t>
            </a:r>
            <a:r>
              <a:rPr lang="en-US" dirty="0" err="1">
                <a:solidFill>
                  <a:srgbClr val="7030A0"/>
                </a:solidFill>
              </a:rPr>
              <a:t>Naik</a:t>
            </a:r>
            <a:r>
              <a:rPr lang="en-US" dirty="0" smtClean="0"/>
              <a:t>.</a:t>
            </a:r>
            <a:r>
              <a:rPr lang="en-US" dirty="0" smtClean="0">
                <a:solidFill>
                  <a:srgbClr val="7030A0"/>
                </a:solidFill>
              </a:rPr>
              <a:t>.</a:t>
            </a:r>
            <a:r>
              <a:rPr lang="en-US" dirty="0"/>
              <a:t/>
            </a:r>
            <a:br>
              <a:rPr lang="en-US" dirty="0"/>
            </a:br>
            <a:r>
              <a:rPr lang="en-US" sz="2100" dirty="0"/>
              <a:t>On Incremental Core-Guided </a:t>
            </a:r>
            <a:r>
              <a:rPr lang="en-US" sz="2100" dirty="0" err="1"/>
              <a:t>MaxSAT</a:t>
            </a:r>
            <a:r>
              <a:rPr lang="en-US" sz="2100" dirty="0"/>
              <a:t> Solving</a:t>
            </a:r>
            <a:r>
              <a:rPr lang="en-US" sz="2100" dirty="0" smtClean="0"/>
              <a:t>.  </a:t>
            </a:r>
            <a:r>
              <a:rPr lang="en-US" sz="2100" dirty="0" smtClean="0">
                <a:solidFill>
                  <a:schemeClr val="accent5">
                    <a:lumMod val="50000"/>
                  </a:schemeClr>
                </a:solidFill>
              </a:rPr>
              <a:t>CP 2016</a:t>
            </a:r>
            <a:endParaRPr lang="en-US" sz="2100" dirty="0">
              <a:solidFill>
                <a:schemeClr val="accent5">
                  <a:lumMod val="50000"/>
                </a:schemeClr>
              </a:solidFill>
            </a:endParaRPr>
          </a:p>
        </p:txBody>
      </p:sp>
      <p:pic>
        <p:nvPicPr>
          <p:cNvPr id="25" name="Picture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74435" y="149718"/>
            <a:ext cx="889324" cy="889324"/>
          </a:xfrm>
          <a:prstGeom prst="rect">
            <a:avLst/>
          </a:prstGeom>
          <a:solidFill>
            <a:schemeClr val="bg1"/>
          </a:solidFill>
        </p:spPr>
      </p:pic>
    </p:spTree>
    <p:extLst>
      <p:ext uri="{BB962C8B-B14F-4D97-AF65-F5344CB8AC3E}">
        <p14:creationId xmlns:p14="http://schemas.microsoft.com/office/powerpoint/2010/main" val="1379186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Performance Results [POPL 2016]</a:t>
            </a:r>
            <a:endParaRPr lang="en-US" dirty="0"/>
          </a:p>
        </p:txBody>
      </p:sp>
      <p:sp>
        <p:nvSpPr>
          <p:cNvPr id="4" name="Date Placeholder 3"/>
          <p:cNvSpPr>
            <a:spLocks noGrp="1"/>
          </p:cNvSpPr>
          <p:nvPr>
            <p:ph type="dt" sz="half" idx="10"/>
          </p:nvPr>
        </p:nvSpPr>
        <p:spPr/>
        <p:txBody>
          <a:bodyPr/>
          <a:lstStyle/>
          <a:p>
            <a:fld id="{13E4A440-A9DA-CA44-8A9E-AE1A301C952E}"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49</a:t>
            </a:fld>
            <a:endParaRPr lang="en-US" dirty="0"/>
          </a:p>
        </p:txBody>
      </p:sp>
      <p:graphicFrame>
        <p:nvGraphicFramePr>
          <p:cNvPr id="17" name="Content Placeholder 3"/>
          <p:cNvGraphicFramePr>
            <a:graphicFrameLocks noGrp="1"/>
          </p:cNvGraphicFramePr>
          <p:nvPr>
            <p:ph idx="1"/>
            <p:extLst/>
          </p:nvPr>
        </p:nvGraphicFramePr>
        <p:xfrm>
          <a:off x="394445" y="1128687"/>
          <a:ext cx="8382000" cy="5117303"/>
        </p:xfrm>
        <a:graphic>
          <a:graphicData uri="http://schemas.openxmlformats.org/drawingml/2006/table">
            <a:tbl>
              <a:tblPr firstRow="1" firstCol="1" bandRow="1">
                <a:tableStyleId>{5940675A-B579-460E-94D1-54222C63F5DA}</a:tableStyleId>
              </a:tblPr>
              <a:tblGrid>
                <a:gridCol w="1075505"/>
                <a:gridCol w="648928"/>
                <a:gridCol w="1022551"/>
                <a:gridCol w="766913"/>
                <a:gridCol w="963558"/>
                <a:gridCol w="973576"/>
                <a:gridCol w="1051863"/>
                <a:gridCol w="850385"/>
                <a:gridCol w="1028721"/>
              </a:tblGrid>
              <a:tr h="707586">
                <a:tc rowSpan="2">
                  <a:txBody>
                    <a:bodyPr/>
                    <a:lstStyle/>
                    <a:p>
                      <a:pPr algn="ctr"/>
                      <a:endParaRPr lang="en-US" sz="2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2">
                  <a:txBody>
                    <a:bodyPr/>
                    <a:lstStyle/>
                    <a:p>
                      <a:pPr algn="ctr"/>
                      <a:r>
                        <a:rPr lang="en-US" sz="2000" b="1" dirty="0" smtClean="0"/>
                        <a:t>running time</a:t>
                      </a:r>
                    </a:p>
                    <a:p>
                      <a:pPr algn="ctr"/>
                      <a:r>
                        <a:rPr lang="en-US" sz="2000" b="1" dirty="0" smtClean="0"/>
                        <a:t>(seconds)</a:t>
                      </a: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tc gridSpan="2">
                  <a:txBody>
                    <a:bodyPr/>
                    <a:lstStyle/>
                    <a:p>
                      <a:pPr algn="ctr"/>
                      <a:r>
                        <a:rPr lang="en-US" sz="2000" b="1" dirty="0" smtClean="0"/>
                        <a:t>peak</a:t>
                      </a:r>
                      <a:r>
                        <a:rPr lang="en-US" sz="2000" b="1" baseline="0" dirty="0" smtClean="0"/>
                        <a:t> memory</a:t>
                      </a:r>
                    </a:p>
                    <a:p>
                      <a:pPr algn="ctr"/>
                      <a:r>
                        <a:rPr lang="en-US" sz="2000" b="1" baseline="0" dirty="0" smtClean="0"/>
                        <a:t>(MB)</a:t>
                      </a: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tc gridSpan="2">
                  <a:txBody>
                    <a:bodyPr/>
                    <a:lstStyle/>
                    <a:p>
                      <a:pPr algn="ctr"/>
                      <a:r>
                        <a:rPr lang="en-US" sz="2000" b="1" dirty="0" smtClean="0"/>
                        <a:t># clauses</a:t>
                      </a:r>
                    </a:p>
                    <a:p>
                      <a:pPr algn="ctr"/>
                      <a:r>
                        <a:rPr lang="en-US" sz="2000" b="1" dirty="0" smtClean="0"/>
                        <a:t>(M = million)</a:t>
                      </a: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tc rowSpan="2">
                  <a:txBody>
                    <a:bodyPr/>
                    <a:lstStyle/>
                    <a:p>
                      <a:pPr algn="ctr"/>
                      <a:r>
                        <a:rPr lang="en-US" sz="2000" b="1" dirty="0" smtClean="0"/>
                        <a:t># </a:t>
                      </a:r>
                      <a:r>
                        <a:rPr lang="en-US" sz="2000" b="1" dirty="0" err="1" smtClean="0"/>
                        <a:t>iters</a:t>
                      </a: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rowSpan="2">
                  <a:txBody>
                    <a:bodyPr/>
                    <a:lstStyle/>
                    <a:p>
                      <a:pPr algn="ctr"/>
                      <a:r>
                        <a:rPr lang="en-US" sz="2000" b="1" dirty="0" smtClean="0"/>
                        <a:t>last </a:t>
                      </a:r>
                      <a:r>
                        <a:rPr lang="en-US" sz="2000" b="1" dirty="0" err="1" smtClean="0"/>
                        <a:t>iter</a:t>
                      </a:r>
                      <a:r>
                        <a:rPr lang="en-US" sz="2000" b="1" dirty="0" smtClean="0"/>
                        <a:t>. time</a:t>
                      </a:r>
                    </a:p>
                    <a:p>
                      <a:pPr algn="ctr"/>
                      <a:r>
                        <a:rPr lang="en-US" sz="1800" b="1" dirty="0" smtClean="0"/>
                        <a:t>(seconds)</a:t>
                      </a:r>
                      <a:endParaRPr lang="en-US" sz="1800" b="1" dirty="0"/>
                    </a:p>
                  </a:txBody>
                  <a:tcPr marL="0" marR="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99940">
                <a:tc vMerge="1">
                  <a:txBody>
                    <a:bodyPr/>
                    <a:lstStyle/>
                    <a:p>
                      <a:pPr algn="ctr"/>
                      <a:endParaRPr lang="en-US" sz="2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t>Baseline</a:t>
                      </a: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t>Baseline</a:t>
                      </a: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t>Baseline</a:t>
                      </a:r>
                      <a:endParaRPr lang="en-US" sz="2000" b="1"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vMerge="1">
                  <a:txBody>
                    <a:bodyPr/>
                    <a:lstStyle/>
                    <a:p>
                      <a:pPr algn="ctr"/>
                      <a:endParaRPr lang="en-US" sz="2000"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vMerge="1">
                  <a:txBody>
                    <a:bodyPr/>
                    <a:lstStyle/>
                    <a:p>
                      <a:pPr algn="ctr"/>
                      <a:endParaRPr lang="en-US" sz="2000" dirty="0"/>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99940">
                <a:tc>
                  <a:txBody>
                    <a:bodyPr/>
                    <a:lstStyle/>
                    <a:p>
                      <a:r>
                        <a:rPr lang="en-US" sz="2000" b="1" dirty="0" smtClean="0"/>
                        <a:t>ftp</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16</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11</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16</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1,262</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29K</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3M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9</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0.1</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10317">
                <a:tc>
                  <a:txBody>
                    <a:bodyPr/>
                    <a:lstStyle/>
                    <a:p>
                      <a:r>
                        <a:rPr lang="en-US" sz="2000" b="1" dirty="0" err="1" smtClean="0"/>
                        <a:t>hedc</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23</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21</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smtClean="0"/>
                        <a:t>181</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1,918</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400K</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4.8M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7</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3</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99940">
                <a:tc>
                  <a:txBody>
                    <a:bodyPr/>
                    <a:lstStyle/>
                    <a:p>
                      <a:r>
                        <a:rPr lang="en-US" sz="2000" b="1" dirty="0" err="1" smtClean="0"/>
                        <a:t>weblech</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4</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smtClean="0">
                          <a:solidFill>
                            <a:srgbClr val="FF0000"/>
                          </a:solidFill>
                        </a:rPr>
                        <a:t>timeout</a:t>
                      </a:r>
                      <a:endParaRPr lang="en-US" sz="18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363</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smtClean="0">
                          <a:solidFill>
                            <a:srgbClr val="FF0000"/>
                          </a:solidFill>
                        </a:rPr>
                        <a:t>timeout</a:t>
                      </a:r>
                      <a:endParaRPr lang="en-US" sz="18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922K</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8.4M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4</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99940">
                <a:tc>
                  <a:txBody>
                    <a:bodyPr/>
                    <a:lstStyle/>
                    <a:p>
                      <a:r>
                        <a:rPr lang="en-US" sz="2000" b="1" dirty="0" err="1" smtClean="0"/>
                        <a:t>antlr</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190</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smtClean="0">
                          <a:solidFill>
                            <a:srgbClr val="FF0000"/>
                          </a:solidFill>
                        </a:rPr>
                        <a:t>timeout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1,405</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smtClean="0">
                          <a:solidFill>
                            <a:srgbClr val="FF0000"/>
                          </a:solidFill>
                        </a:rPr>
                        <a:t>timeout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3.3M</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13M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9</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14</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99940">
                <a:tc>
                  <a:txBody>
                    <a:bodyPr/>
                    <a:lstStyle/>
                    <a:p>
                      <a:r>
                        <a:rPr lang="en-US" sz="2000" b="1" dirty="0" err="1" smtClean="0"/>
                        <a:t>avrora</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178</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smtClean="0">
                          <a:solidFill>
                            <a:srgbClr val="FF0000"/>
                          </a:solidFill>
                        </a:rPr>
                        <a:t>timeout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smtClean="0"/>
                        <a:t>1,095</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smtClean="0">
                          <a:solidFill>
                            <a:srgbClr val="FF0000"/>
                          </a:solidFill>
                        </a:rPr>
                        <a:t>timeout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2.6M</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16.3M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8</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13</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99940">
                <a:tc>
                  <a:txBody>
                    <a:bodyPr/>
                    <a:lstStyle/>
                    <a:p>
                      <a:r>
                        <a:rPr lang="en-US" sz="2000" b="1" dirty="0" smtClean="0"/>
                        <a:t>chart</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253</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smtClean="0">
                          <a:solidFill>
                            <a:srgbClr val="FF0000"/>
                          </a:solidFill>
                        </a:rPr>
                        <a:t>timeout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smtClean="0"/>
                        <a:t>721</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smtClean="0">
                          <a:solidFill>
                            <a:srgbClr val="FF0000"/>
                          </a:solidFill>
                        </a:rPr>
                        <a:t>timeout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1.8M</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22.3M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6</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8</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99940">
                <a:tc>
                  <a:txBody>
                    <a:bodyPr/>
                    <a:lstStyle/>
                    <a:p>
                      <a:r>
                        <a:rPr lang="en-US" sz="2000" b="1" dirty="0" err="1" smtClean="0"/>
                        <a:t>luindex</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169</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smtClean="0">
                          <a:solidFill>
                            <a:srgbClr val="FF0000"/>
                          </a:solidFill>
                        </a:rPr>
                        <a:t>timeout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944</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smtClean="0">
                          <a:solidFill>
                            <a:srgbClr val="FF0000"/>
                          </a:solidFill>
                        </a:rPr>
                        <a:t>timeout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2.2M</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11.9M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8</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12</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99940">
                <a:tc>
                  <a:txBody>
                    <a:bodyPr/>
                    <a:lstStyle/>
                    <a:p>
                      <a:r>
                        <a:rPr lang="en-US" sz="2000" b="1" dirty="0" smtClean="0"/>
                        <a:t>AR</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4</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smtClean="0">
                          <a:solidFill>
                            <a:srgbClr val="FF0000"/>
                          </a:solidFill>
                        </a:rPr>
                        <a:t>timeout</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4</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smtClean="0">
                          <a:solidFill>
                            <a:srgbClr val="FF0000"/>
                          </a:solidFill>
                        </a:rPr>
                        <a:t>timeout</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2K</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7.9M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7</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0.3</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99940">
                <a:tc>
                  <a:txBody>
                    <a:bodyPr/>
                    <a:lstStyle/>
                    <a:p>
                      <a:r>
                        <a:rPr lang="en-US" sz="2000" b="1" dirty="0" smtClean="0"/>
                        <a:t>ER</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13</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2</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6</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44</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9K</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4.8M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19</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0.2</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99940">
                <a:tc>
                  <a:txBody>
                    <a:bodyPr/>
                    <a:lstStyle/>
                    <a:p>
                      <a:r>
                        <a:rPr lang="en-US" sz="2000" b="1" dirty="0" smtClean="0"/>
                        <a:t>IE</a:t>
                      </a:r>
                      <a:endParaRPr lang="en-US" sz="20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2000" b="1" dirty="0" smtClean="0"/>
                        <a:t>2</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2,760</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13</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335</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b="1" dirty="0" smtClean="0"/>
                        <a:t>27K</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0.9M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7</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t>0.05</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8" name="Picture 1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34988" y="1885134"/>
            <a:ext cx="319318" cy="319318"/>
          </a:xfrm>
          <a:prstGeom prst="rect">
            <a:avLst/>
          </a:prstGeom>
          <a:solidFill>
            <a:schemeClr val="bg1"/>
          </a:solidFill>
        </p:spPr>
      </p:pic>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83105" y="1885134"/>
            <a:ext cx="319318" cy="319318"/>
          </a:xfrm>
          <a:prstGeom prst="rect">
            <a:avLst/>
          </a:prstGeom>
          <a:solidFill>
            <a:schemeClr val="bg1"/>
          </a:solidFill>
        </p:spPr>
      </p:pic>
      <p:pic>
        <p:nvPicPr>
          <p:cNvPr id="20" name="Picture 1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85009" y="1885134"/>
            <a:ext cx="319318" cy="319318"/>
          </a:xfrm>
          <a:prstGeom prst="rect">
            <a:avLst/>
          </a:prstGeom>
          <a:solidFill>
            <a:schemeClr val="bg1"/>
          </a:solidFill>
        </p:spPr>
      </p:pic>
      <p:cxnSp>
        <p:nvCxnSpPr>
          <p:cNvPr id="7" name="Straight Connector 6"/>
          <p:cNvCxnSpPr/>
          <p:nvPr/>
        </p:nvCxnSpPr>
        <p:spPr>
          <a:xfrm>
            <a:off x="394445" y="5043488"/>
            <a:ext cx="8382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38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descr="vul1.png"/>
          <p:cNvPicPr>
            <a:picLocks noChangeAspect="1"/>
          </p:cNvPicPr>
          <p:nvPr/>
        </p:nvPicPr>
        <p:blipFill>
          <a:blip r:embed="rId3" cstate="hqprint">
            <a:extLst>
              <a:ext uri="{28A0092B-C50C-407E-A947-70E740481C1C}">
                <a14:useLocalDpi xmlns:a14="http://schemas.microsoft.com/office/drawing/2010/main"/>
              </a:ext>
            </a:extLst>
          </a:blip>
          <a:srcRect t="-20771" b="-20771"/>
          <a:stretch>
            <a:fillRect/>
          </a:stretch>
        </p:blipFill>
        <p:spPr>
          <a:xfrm>
            <a:off x="344647" y="2108883"/>
            <a:ext cx="4837116" cy="2902269"/>
          </a:xfrm>
          <a:prstGeom prst="rect">
            <a:avLst/>
          </a:prstGeom>
        </p:spPr>
      </p:pic>
      <p:sp>
        <p:nvSpPr>
          <p:cNvPr id="3" name="Title 2"/>
          <p:cNvSpPr>
            <a:spLocks noGrp="1"/>
          </p:cNvSpPr>
          <p:nvPr>
            <p:ph type="title"/>
          </p:nvPr>
        </p:nvSpPr>
        <p:spPr/>
        <p:txBody>
          <a:bodyPr/>
          <a:lstStyle/>
          <a:p>
            <a:r>
              <a:rPr lang="en-US" dirty="0" smtClean="0"/>
              <a:t>An Example</a:t>
            </a:r>
            <a:endParaRPr lang="en-US" dirty="0"/>
          </a:p>
        </p:txBody>
      </p:sp>
      <p:sp>
        <p:nvSpPr>
          <p:cNvPr id="4" name="Date Placeholder 3"/>
          <p:cNvSpPr>
            <a:spLocks noGrp="1"/>
          </p:cNvSpPr>
          <p:nvPr>
            <p:ph type="dt" sz="half" idx="10"/>
          </p:nvPr>
        </p:nvSpPr>
        <p:spPr/>
        <p:txBody>
          <a:bodyPr/>
          <a:lstStyle/>
          <a:p>
            <a:fld id="{305A892E-DC39-304F-AEBF-5C6680EB5E38}" type="datetime1">
              <a:rPr lang="en-US" smtClean="0"/>
              <a:t>8/8/16</a:t>
            </a:fld>
            <a:endParaRPr lang="en-US" dirty="0"/>
          </a:p>
        </p:txBody>
      </p:sp>
      <p:pic>
        <p:nvPicPr>
          <p:cNvPr id="12" name="Picture 11" descr="vul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60602" y="3564876"/>
            <a:ext cx="5263863" cy="2172236"/>
          </a:xfrm>
          <a:prstGeom prst="rect">
            <a:avLst/>
          </a:prstGeom>
        </p:spPr>
      </p:pic>
      <p:sp>
        <p:nvSpPr>
          <p:cNvPr id="8" name="TextBox 7"/>
          <p:cNvSpPr txBox="1"/>
          <p:nvPr/>
        </p:nvSpPr>
        <p:spPr>
          <a:xfrm>
            <a:off x="7299158" y="657726"/>
            <a:ext cx="184731" cy="369332"/>
          </a:xfrm>
          <a:prstGeom prst="rect">
            <a:avLst/>
          </a:prstGeom>
          <a:noFill/>
        </p:spPr>
        <p:txBody>
          <a:bodyPr wrap="none" rtlCol="0">
            <a:spAutoFit/>
          </a:bodyPr>
          <a:lstStyle/>
          <a:p>
            <a:endParaRPr lang="en-US"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5</a:t>
            </a:fld>
            <a:endParaRPr lang="en-US" dirty="0"/>
          </a:p>
        </p:txBody>
      </p:sp>
      <p:grpSp>
        <p:nvGrpSpPr>
          <p:cNvPr id="17" name="Group 16"/>
          <p:cNvGrpSpPr/>
          <p:nvPr/>
        </p:nvGrpSpPr>
        <p:grpSpPr>
          <a:xfrm>
            <a:off x="3660618" y="615511"/>
            <a:ext cx="5111908" cy="1875634"/>
            <a:chOff x="3877013" y="2558247"/>
            <a:chExt cx="4874650" cy="1651103"/>
          </a:xfrm>
        </p:grpSpPr>
        <p:sp>
          <p:nvSpPr>
            <p:cNvPr id="16" name="TextBox 15"/>
            <p:cNvSpPr txBox="1"/>
            <p:nvPr/>
          </p:nvSpPr>
          <p:spPr>
            <a:xfrm>
              <a:off x="3877013" y="2558247"/>
              <a:ext cx="4874650" cy="1400694"/>
            </a:xfrm>
            <a:prstGeom prst="rect">
              <a:avLst/>
            </a:prstGeom>
            <a:solidFill>
              <a:schemeClr val="bg1"/>
            </a:solidFill>
            <a:ln w="15240">
              <a:solidFill>
                <a:schemeClr val="tx1"/>
              </a:solidFill>
            </a:ln>
          </p:spPr>
          <p:txBody>
            <a:bodyPr wrap="square" rIns="0" rtlCol="0" anchor="ctr" anchorCtr="0">
              <a:noAutofit/>
            </a:bodyPr>
            <a:lstStyle/>
            <a:p>
              <a:pPr algn="l"/>
              <a:r>
                <a:rPr lang="en-US" sz="1000" dirty="0">
                  <a:latin typeface="Lucida Console" pitchFamily="49" charset="0"/>
                  <a:cs typeface="Courier"/>
                </a:rPr>
                <a:t>if (</a:t>
              </a:r>
              <a:r>
                <a:rPr lang="en-US" sz="1000" dirty="0" err="1">
                  <a:solidFill>
                    <a:srgbClr val="FF0000"/>
                  </a:solidFill>
                  <a:latin typeface="Lucida Console" pitchFamily="49" charset="0"/>
                  <a:cs typeface="Courier"/>
                </a:rPr>
                <a:t>args</a:t>
              </a:r>
              <a:r>
                <a:rPr lang="en-US" sz="1000" dirty="0">
                  <a:solidFill>
                    <a:srgbClr val="FF0000"/>
                  </a:solidFill>
                  <a:latin typeface="Lucida Console" pitchFamily="49" charset="0"/>
                  <a:cs typeface="Courier"/>
                </a:rPr>
                <a:t>-&gt;</a:t>
              </a:r>
              <a:r>
                <a:rPr lang="en-US" sz="1000" dirty="0" err="1">
                  <a:solidFill>
                    <a:srgbClr val="FF0000"/>
                  </a:solidFill>
                  <a:latin typeface="Lucida Console" pitchFamily="49" charset="0"/>
                  <a:cs typeface="Courier"/>
                </a:rPr>
                <a:t>buffer_count</a:t>
              </a:r>
              <a:r>
                <a:rPr lang="en-US" sz="1000" dirty="0">
                  <a:solidFill>
                    <a:srgbClr val="FF0000"/>
                  </a:solidFill>
                  <a:latin typeface="Lucida Console" pitchFamily="49" charset="0"/>
                  <a:cs typeface="Courier"/>
                </a:rPr>
                <a:t> </a:t>
              </a:r>
              <a:r>
                <a:rPr lang="en-US" sz="1000" dirty="0">
                  <a:latin typeface="Lucida Console" pitchFamily="49" charset="0"/>
                  <a:cs typeface="Courier"/>
                </a:rPr>
                <a:t>&lt; 1) {</a:t>
              </a:r>
            </a:p>
            <a:p>
              <a:pPr algn="l"/>
              <a:r>
                <a:rPr lang="en-US" sz="1000" dirty="0">
                  <a:latin typeface="Lucida Console" pitchFamily="49" charset="0"/>
                  <a:cs typeface="Courier"/>
                </a:rPr>
                <a:t>    DRM_ERROR("execbuf2 with %d buffers\n</a:t>
              </a:r>
              <a:r>
                <a:rPr lang="en-US" sz="1000" dirty="0" smtClean="0">
                  <a:latin typeface="Lucida Console" pitchFamily="49" charset="0"/>
                  <a:cs typeface="Courier"/>
                </a:rPr>
                <a:t>",</a:t>
              </a:r>
              <a:br>
                <a:rPr lang="en-US" sz="1000" dirty="0" smtClean="0">
                  <a:latin typeface="Lucida Console" pitchFamily="49" charset="0"/>
                  <a:cs typeface="Courier"/>
                </a:rPr>
              </a:br>
              <a:r>
                <a:rPr lang="en-US" sz="1000" dirty="0" smtClean="0">
                  <a:latin typeface="Lucida Console" pitchFamily="49" charset="0"/>
                  <a:cs typeface="Courier"/>
                </a:rPr>
                <a:t>               </a:t>
              </a:r>
              <a:r>
                <a:rPr lang="en-US" sz="1000" dirty="0" err="1" smtClean="0">
                  <a:latin typeface="Lucida Console" pitchFamily="49" charset="0"/>
                  <a:cs typeface="Courier"/>
                </a:rPr>
                <a:t>args</a:t>
              </a:r>
              <a:r>
                <a:rPr lang="en-US" sz="1000" dirty="0" smtClean="0">
                  <a:latin typeface="Lucida Console" pitchFamily="49" charset="0"/>
                  <a:cs typeface="Courier"/>
                </a:rPr>
                <a:t>-</a:t>
              </a:r>
              <a:r>
                <a:rPr lang="en-US" sz="1000" dirty="0">
                  <a:latin typeface="Lucida Console" pitchFamily="49" charset="0"/>
                  <a:cs typeface="Courier"/>
                </a:rPr>
                <a:t>&gt;</a:t>
              </a:r>
              <a:r>
                <a:rPr lang="en-US" sz="1000" dirty="0" err="1">
                  <a:latin typeface="Lucida Console" pitchFamily="49" charset="0"/>
                  <a:cs typeface="Courier"/>
                </a:rPr>
                <a:t>buffer_count</a:t>
              </a:r>
              <a:r>
                <a:rPr lang="en-US" sz="1000" dirty="0">
                  <a:latin typeface="Lucida Console" pitchFamily="49" charset="0"/>
                  <a:cs typeface="Courier"/>
                </a:rPr>
                <a:t>);</a:t>
              </a:r>
            </a:p>
            <a:p>
              <a:pPr algn="l"/>
              <a:r>
                <a:rPr lang="en-US" sz="1000" dirty="0">
                  <a:latin typeface="Lucida Console" pitchFamily="49" charset="0"/>
                  <a:cs typeface="Courier"/>
                </a:rPr>
                <a:t>    return </a:t>
              </a:r>
              <a:r>
                <a:rPr lang="en-US" sz="1000" dirty="0" smtClean="0">
                  <a:latin typeface="Lucida Console" pitchFamily="49" charset="0"/>
                  <a:cs typeface="Courier"/>
                </a:rPr>
                <a:t>-EINVAL;</a:t>
              </a:r>
            </a:p>
            <a:p>
              <a:pPr algn="l"/>
              <a:r>
                <a:rPr lang="en-US" sz="1000" dirty="0" smtClean="0">
                  <a:latin typeface="Lucida Console" pitchFamily="49" charset="0"/>
                  <a:cs typeface="Courier"/>
                </a:rPr>
                <a:t>}</a:t>
              </a:r>
            </a:p>
            <a:p>
              <a:pPr algn="l"/>
              <a:r>
                <a:rPr lang="en-US" sz="1000" dirty="0" smtClean="0">
                  <a:latin typeface="Lucida Console" pitchFamily="49" charset="0"/>
                  <a:cs typeface="Courier"/>
                </a:rPr>
                <a:t> </a:t>
              </a:r>
              <a:endParaRPr lang="en-US" sz="1000" dirty="0">
                <a:latin typeface="Lucida Console" pitchFamily="49" charset="0"/>
                <a:cs typeface="Courier"/>
              </a:endParaRPr>
            </a:p>
            <a:p>
              <a:pPr algn="l"/>
              <a:r>
                <a:rPr lang="en-US" sz="1000" dirty="0">
                  <a:latin typeface="Lucida Console" pitchFamily="49" charset="0"/>
                  <a:cs typeface="Courier"/>
                </a:rPr>
                <a:t>exec2_list = </a:t>
              </a:r>
              <a:r>
                <a:rPr lang="en-US" sz="1000" dirty="0" err="1">
                  <a:latin typeface="Lucida Console" pitchFamily="49" charset="0"/>
                  <a:cs typeface="Courier"/>
                </a:rPr>
                <a:t>kmalloc</a:t>
              </a:r>
              <a:r>
                <a:rPr lang="en-US" sz="1000" dirty="0">
                  <a:latin typeface="Lucida Console" pitchFamily="49" charset="0"/>
                  <a:cs typeface="Courier"/>
                </a:rPr>
                <a:t>(</a:t>
              </a:r>
              <a:r>
                <a:rPr lang="en-US" sz="1000" dirty="0" err="1">
                  <a:latin typeface="Lucida Console" pitchFamily="49" charset="0"/>
                  <a:cs typeface="Courier"/>
                </a:rPr>
                <a:t>sizeof</a:t>
              </a:r>
              <a:r>
                <a:rPr lang="en-US" sz="1000" dirty="0">
                  <a:latin typeface="Lucida Console" pitchFamily="49" charset="0"/>
                  <a:cs typeface="Courier"/>
                </a:rPr>
                <a:t>(*exec2_list</a:t>
              </a:r>
              <a:r>
                <a:rPr lang="en-US" sz="1000" dirty="0" smtClean="0">
                  <a:latin typeface="Lucida Console" pitchFamily="49" charset="0"/>
                  <a:cs typeface="Courier"/>
                </a:rPr>
                <a:t>) * </a:t>
              </a:r>
              <a:r>
                <a:rPr lang="en-US" sz="1000" dirty="0" err="1" smtClean="0">
                  <a:solidFill>
                    <a:srgbClr val="FF0000"/>
                  </a:solidFill>
                  <a:latin typeface="Lucida Console" pitchFamily="49" charset="0"/>
                  <a:cs typeface="Courier"/>
                </a:rPr>
                <a:t>args</a:t>
              </a:r>
              <a:r>
                <a:rPr lang="en-US" sz="1000" dirty="0" smtClean="0">
                  <a:solidFill>
                    <a:srgbClr val="FF0000"/>
                  </a:solidFill>
                  <a:latin typeface="Lucida Console" pitchFamily="49" charset="0"/>
                  <a:cs typeface="Courier"/>
                </a:rPr>
                <a:t>-</a:t>
              </a:r>
              <a:r>
                <a:rPr lang="en-US" sz="1000" dirty="0">
                  <a:solidFill>
                    <a:srgbClr val="FF0000"/>
                  </a:solidFill>
                  <a:latin typeface="Lucida Console" pitchFamily="49" charset="0"/>
                  <a:cs typeface="Courier"/>
                </a:rPr>
                <a:t>&gt;</a:t>
              </a:r>
              <a:r>
                <a:rPr lang="en-US" sz="1000" dirty="0" err="1">
                  <a:solidFill>
                    <a:srgbClr val="FF0000"/>
                  </a:solidFill>
                  <a:latin typeface="Lucida Console" pitchFamily="49" charset="0"/>
                  <a:cs typeface="Courier"/>
                </a:rPr>
                <a:t>buffer_count</a:t>
              </a:r>
              <a:r>
                <a:rPr lang="en-US" sz="1000" dirty="0">
                  <a:latin typeface="Lucida Console" pitchFamily="49" charset="0"/>
                  <a:cs typeface="Courier"/>
                </a:rPr>
                <a:t>,</a:t>
              </a:r>
            </a:p>
            <a:p>
              <a:pPr algn="l"/>
              <a:r>
                <a:rPr lang="en-US" sz="1000" dirty="0">
                  <a:latin typeface="Lucida Console" pitchFamily="49" charset="0"/>
                  <a:cs typeface="Courier"/>
                </a:rPr>
                <a:t>                GFP_KERNEL | __GFP_NOWARN | __GFP_NORETRY);</a:t>
              </a:r>
              <a:endParaRPr lang="en-US" sz="1000" dirty="0" smtClean="0">
                <a:latin typeface="Lucida Console" pitchFamily="49" charset="0"/>
                <a:cs typeface="Courier"/>
              </a:endParaRPr>
            </a:p>
          </p:txBody>
        </p:sp>
        <p:sp>
          <p:nvSpPr>
            <p:cNvPr id="6" name="TextBox 5"/>
            <p:cNvSpPr txBox="1"/>
            <p:nvPr/>
          </p:nvSpPr>
          <p:spPr>
            <a:xfrm>
              <a:off x="4245864" y="2698184"/>
              <a:ext cx="1402773" cy="172295"/>
            </a:xfrm>
            <a:prstGeom prst="rect">
              <a:avLst/>
            </a:prstGeom>
            <a:solidFill>
              <a:schemeClr val="bg1">
                <a:lumMod val="85000"/>
                <a:alpha val="30000"/>
              </a:schemeClr>
            </a:solidFill>
          </p:spPr>
          <p:txBody>
            <a:bodyPr wrap="square" rtlCol="0">
              <a:spAutoFit/>
            </a:bodyPr>
            <a:lstStyle/>
            <a:p>
              <a:endParaRPr lang="en-US"/>
            </a:p>
          </p:txBody>
        </p:sp>
        <p:sp>
          <p:nvSpPr>
            <p:cNvPr id="5" name="Rectangle 4"/>
            <p:cNvSpPr/>
            <p:nvPr/>
          </p:nvSpPr>
          <p:spPr>
            <a:xfrm>
              <a:off x="5144787" y="3979057"/>
              <a:ext cx="2444542" cy="230293"/>
            </a:xfrm>
            <a:prstGeom prst="rect">
              <a:avLst/>
            </a:prstGeom>
          </p:spPr>
          <p:txBody>
            <a:bodyPr wrap="none">
              <a:spAutoFit/>
            </a:bodyPr>
            <a:lstStyle/>
            <a:p>
              <a:r>
                <a:rPr lang="en-US" sz="1100" dirty="0" smtClean="0">
                  <a:solidFill>
                    <a:prstClr val="black"/>
                  </a:solidFill>
                  <a:latin typeface="Lucida Console" pitchFamily="49" charset="0"/>
                  <a:cs typeface="Courier"/>
                </a:rPr>
                <a:t>CVE-2013-0913 (Linux kernel)</a:t>
              </a:r>
              <a:endParaRPr lang="en-US" sz="1100" dirty="0"/>
            </a:p>
          </p:txBody>
        </p:sp>
        <p:sp>
          <p:nvSpPr>
            <p:cNvPr id="13" name="TextBox 12"/>
            <p:cNvSpPr txBox="1"/>
            <p:nvPr/>
          </p:nvSpPr>
          <p:spPr>
            <a:xfrm>
              <a:off x="7018921" y="3520906"/>
              <a:ext cx="1402773" cy="156632"/>
            </a:xfrm>
            <a:prstGeom prst="rect">
              <a:avLst/>
            </a:prstGeom>
            <a:solidFill>
              <a:schemeClr val="bg1">
                <a:lumMod val="85000"/>
                <a:alpha val="30000"/>
              </a:schemeClr>
            </a:solidFill>
          </p:spPr>
          <p:txBody>
            <a:bodyPr wrap="square" rtlCol="0">
              <a:spAutoFit/>
            </a:bodyPr>
            <a:lstStyle/>
            <a:p>
              <a:endParaRPr lang="en-US"/>
            </a:p>
          </p:txBody>
        </p:sp>
      </p:grpSp>
    </p:spTree>
    <p:extLst>
      <p:ext uri="{BB962C8B-B14F-4D97-AF65-F5344CB8AC3E}">
        <p14:creationId xmlns:p14="http://schemas.microsoft.com/office/powerpoint/2010/main" val="58133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Results </a:t>
            </a:r>
            <a:r>
              <a:rPr lang="en-US" dirty="0" smtClean="0"/>
              <a:t>[CP 2016</a:t>
            </a:r>
            <a:r>
              <a:rPr lang="en-US" dirty="0"/>
              <a:t>]</a:t>
            </a:r>
          </a:p>
        </p:txBody>
      </p:sp>
      <p:sp>
        <p:nvSpPr>
          <p:cNvPr id="4" name="Date Placeholder 3"/>
          <p:cNvSpPr>
            <a:spLocks noGrp="1"/>
          </p:cNvSpPr>
          <p:nvPr>
            <p:ph type="dt" sz="half" idx="10"/>
          </p:nvPr>
        </p:nvSpPr>
        <p:spPr/>
        <p:txBody>
          <a:bodyPr/>
          <a:lstStyle/>
          <a:p>
            <a:fld id="{3CE7C32D-90D5-F143-A9F9-2C2877C5BAD2}"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50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850" y="1176617"/>
            <a:ext cx="8750300" cy="6731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5689" y="1849717"/>
            <a:ext cx="6569635" cy="4294677"/>
          </a:xfrm>
          <a:prstGeom prst="rect">
            <a:avLst/>
          </a:prstGeom>
        </p:spPr>
      </p:pic>
      <p:sp>
        <p:nvSpPr>
          <p:cNvPr id="8" name="TextBox 7"/>
          <p:cNvSpPr txBox="1"/>
          <p:nvPr/>
        </p:nvSpPr>
        <p:spPr>
          <a:xfrm>
            <a:off x="2218765" y="2904565"/>
            <a:ext cx="2514600" cy="1323439"/>
          </a:xfrm>
          <a:prstGeom prst="rect">
            <a:avLst/>
          </a:prstGeom>
          <a:noFill/>
        </p:spPr>
        <p:txBody>
          <a:bodyPr wrap="square" rtlCol="0">
            <a:spAutoFit/>
          </a:bodyPr>
          <a:lstStyle/>
          <a:p>
            <a:pPr algn="ctr"/>
            <a:r>
              <a:rPr lang="en-US" sz="4000" b="1" dirty="0" smtClean="0">
                <a:solidFill>
                  <a:srgbClr val="00B050"/>
                </a:solidFill>
              </a:rPr>
              <a:t>1.8X Speedup</a:t>
            </a:r>
            <a:endParaRPr lang="en-US" sz="4000" b="1" dirty="0">
              <a:solidFill>
                <a:srgbClr val="00B050"/>
              </a:solidFill>
            </a:endParaRPr>
          </a:p>
        </p:txBody>
      </p:sp>
    </p:spTree>
    <p:extLst>
      <p:ext uri="{BB962C8B-B14F-4D97-AF65-F5344CB8AC3E}">
        <p14:creationId xmlns:p14="http://schemas.microsoft.com/office/powerpoint/2010/main" val="157564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 Current Status</a:t>
            </a:r>
            <a:endParaRPr lang="en-US" dirty="0"/>
          </a:p>
        </p:txBody>
      </p:sp>
      <p:sp>
        <p:nvSpPr>
          <p:cNvPr id="4" name="Date Placeholder 3"/>
          <p:cNvSpPr>
            <a:spLocks noGrp="1"/>
          </p:cNvSpPr>
          <p:nvPr>
            <p:ph type="dt" sz="half" idx="10"/>
          </p:nvPr>
        </p:nvSpPr>
        <p:spPr/>
        <p:txBody>
          <a:bodyPr/>
          <a:lstStyle/>
          <a:p>
            <a:fld id="{3CE7C32D-90D5-F143-A9F9-2C2877C5BAD2}"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51</a:t>
            </a:fld>
            <a:endParaRPr lang="en-US" dirty="0"/>
          </a:p>
        </p:txBody>
      </p:sp>
      <p:sp>
        <p:nvSpPr>
          <p:cNvPr id="9" name="TextBox 8"/>
          <p:cNvSpPr txBox="1"/>
          <p:nvPr/>
        </p:nvSpPr>
        <p:spPr>
          <a:xfrm>
            <a:off x="240725" y="3799368"/>
            <a:ext cx="1334985" cy="923330"/>
          </a:xfrm>
          <a:prstGeom prst="rect">
            <a:avLst/>
          </a:prstGeom>
          <a:noFill/>
        </p:spPr>
        <p:txBody>
          <a:bodyPr wrap="square" rtlCol="0">
            <a:spAutoFit/>
          </a:bodyPr>
          <a:lstStyle/>
          <a:p>
            <a:pPr algn="ctr"/>
            <a:r>
              <a:rPr lang="en-US" b="1" dirty="0" smtClean="0">
                <a:latin typeface="Calibri"/>
                <a:cs typeface="Calibri"/>
              </a:rPr>
              <a:t>Analysis Writer</a:t>
            </a:r>
            <a:br>
              <a:rPr lang="en-US" b="1" dirty="0" smtClean="0">
                <a:latin typeface="Calibri"/>
                <a:cs typeface="Calibri"/>
              </a:rPr>
            </a:br>
            <a:r>
              <a:rPr lang="en-US" b="1" dirty="0" smtClean="0">
                <a:latin typeface="Calibri"/>
                <a:cs typeface="Calibri"/>
              </a:rPr>
              <a:t>(Alice)</a:t>
            </a:r>
          </a:p>
        </p:txBody>
      </p:sp>
      <p:pic>
        <p:nvPicPr>
          <p:cNvPr id="10" name="Picture 9"/>
          <p:cNvPicPr>
            <a:picLocks noChangeAspect="1"/>
          </p:cNvPicPr>
          <p:nvPr/>
        </p:nvPicPr>
        <p:blipFill>
          <a:blip r:embed="rId2"/>
          <a:stretch>
            <a:fillRect/>
          </a:stretch>
        </p:blipFill>
        <p:spPr>
          <a:xfrm>
            <a:off x="240725" y="2368813"/>
            <a:ext cx="1260748" cy="1260748"/>
          </a:xfrm>
          <a:prstGeom prst="rect">
            <a:avLst/>
          </a:prstGeom>
        </p:spPr>
      </p:pic>
      <p:sp>
        <p:nvSpPr>
          <p:cNvPr id="20" name="Rounded Rectangle 19"/>
          <p:cNvSpPr/>
          <p:nvPr/>
        </p:nvSpPr>
        <p:spPr>
          <a:xfrm>
            <a:off x="2022810" y="3961971"/>
            <a:ext cx="3563470" cy="178845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Arial" charset="0"/>
              <a:buChar char="•"/>
            </a:pPr>
            <a:r>
              <a:rPr lang="en-US" dirty="0" smtClean="0"/>
              <a:t>Finding optimum abstractions.</a:t>
            </a:r>
          </a:p>
          <a:p>
            <a:pPr marL="285750" indent="-285750">
              <a:buFont typeface="Arial" charset="0"/>
              <a:buChar char="•"/>
            </a:pPr>
            <a:r>
              <a:rPr lang="en-US" dirty="0" smtClean="0"/>
              <a:t>Incorporating user feedback.</a:t>
            </a:r>
          </a:p>
          <a:p>
            <a:pPr marL="285750" indent="-285750">
              <a:buFont typeface="Arial" charset="0"/>
              <a:buChar char="•"/>
            </a:pPr>
            <a:r>
              <a:rPr lang="en-US" dirty="0" smtClean="0"/>
              <a:t>Reusing results on shared libraries.</a:t>
            </a:r>
          </a:p>
          <a:p>
            <a:pPr marL="285750" indent="-285750">
              <a:buFont typeface="Arial" charset="0"/>
              <a:buChar char="•"/>
            </a:pPr>
            <a:r>
              <a:rPr lang="is-IS" dirty="0" smtClean="0"/>
              <a:t>…</a:t>
            </a:r>
            <a:endParaRPr lang="en-US" dirty="0"/>
          </a:p>
        </p:txBody>
      </p:sp>
      <p:cxnSp>
        <p:nvCxnSpPr>
          <p:cNvPr id="22" name="Straight Connector 21"/>
          <p:cNvCxnSpPr/>
          <p:nvPr/>
        </p:nvCxnSpPr>
        <p:spPr>
          <a:xfrm flipH="1">
            <a:off x="2211826" y="3629561"/>
            <a:ext cx="1512359" cy="3324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45522" y="3629561"/>
            <a:ext cx="1131895" cy="3324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5855527" y="3961970"/>
            <a:ext cx="2829985" cy="178845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Arial" charset="0"/>
              <a:buChar char="•"/>
            </a:pPr>
            <a:r>
              <a:rPr lang="en-US" dirty="0" smtClean="0"/>
              <a:t>Query-guided </a:t>
            </a:r>
            <a:r>
              <a:rPr lang="en-US" dirty="0" err="1" smtClean="0"/>
              <a:t>MaxSAT</a:t>
            </a:r>
            <a:r>
              <a:rPr lang="en-US" dirty="0" smtClean="0"/>
              <a:t> solving.</a:t>
            </a:r>
          </a:p>
          <a:p>
            <a:pPr marL="285750" indent="-285750">
              <a:buFont typeface="Arial" charset="0"/>
              <a:buChar char="•"/>
            </a:pPr>
            <a:r>
              <a:rPr lang="en-US" dirty="0" smtClean="0"/>
              <a:t>Incremental </a:t>
            </a:r>
            <a:r>
              <a:rPr lang="en-US" dirty="0" err="1" smtClean="0"/>
              <a:t>MaxSAT</a:t>
            </a:r>
            <a:r>
              <a:rPr lang="en-US" dirty="0" smtClean="0"/>
              <a:t> solving.</a:t>
            </a:r>
          </a:p>
          <a:p>
            <a:pPr marL="285750" indent="-285750">
              <a:buFont typeface="Arial" charset="0"/>
              <a:buChar char="•"/>
            </a:pPr>
            <a:r>
              <a:rPr lang="is-IS" dirty="0" smtClean="0"/>
              <a:t>…</a:t>
            </a:r>
            <a:endParaRPr lang="en-US" dirty="0"/>
          </a:p>
        </p:txBody>
      </p:sp>
      <p:cxnSp>
        <p:nvCxnSpPr>
          <p:cNvPr id="27" name="Straight Connector 26"/>
          <p:cNvCxnSpPr/>
          <p:nvPr/>
        </p:nvCxnSpPr>
        <p:spPr>
          <a:xfrm flipH="1">
            <a:off x="6064390" y="3629561"/>
            <a:ext cx="895919" cy="332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647282" y="3629561"/>
            <a:ext cx="809511" cy="3222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88006" y="2672694"/>
            <a:ext cx="2447365" cy="87398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err="1"/>
              <a:t>Datalog</a:t>
            </a:r>
            <a:r>
              <a:rPr lang="en-US" sz="2400" b="1" dirty="0"/>
              <a:t>-based Frameworks</a:t>
            </a:r>
          </a:p>
        </p:txBody>
      </p:sp>
      <p:sp>
        <p:nvSpPr>
          <p:cNvPr id="23" name="Rectangle 22"/>
          <p:cNvSpPr/>
          <p:nvPr/>
        </p:nvSpPr>
        <p:spPr>
          <a:xfrm>
            <a:off x="6142611" y="2672694"/>
            <a:ext cx="2447365" cy="87398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err="1"/>
              <a:t>MaxSAT</a:t>
            </a:r>
            <a:r>
              <a:rPr lang="en-US" sz="2400" b="1" dirty="0"/>
              <a:t>-based Optimizations</a:t>
            </a:r>
          </a:p>
        </p:txBody>
      </p:sp>
      <p:sp>
        <p:nvSpPr>
          <p:cNvPr id="18" name="Right Arrow 17"/>
          <p:cNvSpPr/>
          <p:nvPr/>
        </p:nvSpPr>
        <p:spPr>
          <a:xfrm>
            <a:off x="1705968" y="2917299"/>
            <a:ext cx="696036" cy="385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297121" y="2918568"/>
            <a:ext cx="696036" cy="385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4561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 Future</a:t>
            </a:r>
            <a:endParaRPr lang="en-US" dirty="0"/>
          </a:p>
        </p:txBody>
      </p:sp>
      <p:sp>
        <p:nvSpPr>
          <p:cNvPr id="4" name="Date Placeholder 3"/>
          <p:cNvSpPr>
            <a:spLocks noGrp="1"/>
          </p:cNvSpPr>
          <p:nvPr>
            <p:ph type="dt" sz="half" idx="10"/>
          </p:nvPr>
        </p:nvSpPr>
        <p:spPr/>
        <p:txBody>
          <a:bodyPr/>
          <a:lstStyle/>
          <a:p>
            <a:fld id="{3CE7C32D-90D5-F143-A9F9-2C2877C5BAD2}"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52</a:t>
            </a:fld>
            <a:endParaRPr lang="en-US" dirty="0"/>
          </a:p>
        </p:txBody>
      </p:sp>
      <p:sp>
        <p:nvSpPr>
          <p:cNvPr id="6" name="TextBox 5"/>
          <p:cNvSpPr txBox="1"/>
          <p:nvPr/>
        </p:nvSpPr>
        <p:spPr>
          <a:xfrm>
            <a:off x="336261" y="3799368"/>
            <a:ext cx="1334985" cy="923330"/>
          </a:xfrm>
          <a:prstGeom prst="rect">
            <a:avLst/>
          </a:prstGeom>
          <a:noFill/>
        </p:spPr>
        <p:txBody>
          <a:bodyPr wrap="square" rtlCol="0">
            <a:spAutoFit/>
          </a:bodyPr>
          <a:lstStyle/>
          <a:p>
            <a:pPr algn="ctr"/>
            <a:r>
              <a:rPr lang="en-US" b="1" dirty="0" smtClean="0">
                <a:latin typeface="Calibri"/>
                <a:cs typeface="Calibri"/>
              </a:rPr>
              <a:t>Analysis Writer</a:t>
            </a:r>
            <a:br>
              <a:rPr lang="en-US" b="1" dirty="0" smtClean="0">
                <a:latin typeface="Calibri"/>
                <a:cs typeface="Calibri"/>
              </a:rPr>
            </a:br>
            <a:r>
              <a:rPr lang="en-US" b="1" dirty="0" smtClean="0">
                <a:latin typeface="Calibri"/>
                <a:cs typeface="Calibri"/>
              </a:rPr>
              <a:t>(Alice)</a:t>
            </a:r>
          </a:p>
        </p:txBody>
      </p:sp>
      <p:pic>
        <p:nvPicPr>
          <p:cNvPr id="7" name="Picture 6"/>
          <p:cNvPicPr>
            <a:picLocks noChangeAspect="1"/>
          </p:cNvPicPr>
          <p:nvPr/>
        </p:nvPicPr>
        <p:blipFill>
          <a:blip r:embed="rId2"/>
          <a:stretch>
            <a:fillRect/>
          </a:stretch>
        </p:blipFill>
        <p:spPr>
          <a:xfrm>
            <a:off x="336261" y="2368813"/>
            <a:ext cx="1260748" cy="1260748"/>
          </a:xfrm>
          <a:prstGeom prst="rect">
            <a:avLst/>
          </a:prstGeom>
        </p:spPr>
      </p:pic>
      <p:grpSp>
        <p:nvGrpSpPr>
          <p:cNvPr id="10" name="Group 9"/>
          <p:cNvGrpSpPr/>
          <p:nvPr/>
        </p:nvGrpSpPr>
        <p:grpSpPr>
          <a:xfrm>
            <a:off x="7264171" y="2434201"/>
            <a:ext cx="1383686" cy="2288497"/>
            <a:chOff x="5368144" y="2711200"/>
            <a:chExt cx="1383686" cy="2288497"/>
          </a:xfrm>
        </p:grpSpPr>
        <p:sp>
          <p:nvSpPr>
            <p:cNvPr id="8" name="TextBox 7"/>
            <p:cNvSpPr txBox="1"/>
            <p:nvPr/>
          </p:nvSpPr>
          <p:spPr>
            <a:xfrm>
              <a:off x="5368144" y="4076367"/>
              <a:ext cx="1261255" cy="923330"/>
            </a:xfrm>
            <a:prstGeom prst="rect">
              <a:avLst/>
            </a:prstGeom>
            <a:noFill/>
          </p:spPr>
          <p:txBody>
            <a:bodyPr wrap="square" rtlCol="0">
              <a:spAutoFit/>
            </a:bodyPr>
            <a:lstStyle/>
            <a:p>
              <a:pPr algn="ctr"/>
              <a:r>
                <a:rPr lang="en-US" b="1" dirty="0" smtClean="0">
                  <a:latin typeface="Calibri"/>
                  <a:cs typeface="Calibri"/>
                </a:rPr>
                <a:t>Analysis User</a:t>
              </a:r>
              <a:br>
                <a:rPr lang="en-US" b="1" dirty="0" smtClean="0">
                  <a:latin typeface="Calibri"/>
                  <a:cs typeface="Calibri"/>
                </a:rPr>
              </a:br>
              <a:r>
                <a:rPr lang="en-US" b="1" dirty="0" smtClean="0">
                  <a:latin typeface="Calibri"/>
                  <a:cs typeface="Calibri"/>
                </a:rPr>
                <a:t>(Bob)</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75115" y="2711200"/>
              <a:ext cx="1276715" cy="1276715"/>
            </a:xfrm>
            <a:prstGeom prst="rect">
              <a:avLst/>
            </a:prstGeom>
          </p:spPr>
        </p:pic>
      </p:grpSp>
      <p:pic>
        <p:nvPicPr>
          <p:cNvPr id="11" name="Picture 10"/>
          <p:cNvPicPr>
            <a:picLocks noChangeAspect="1"/>
          </p:cNvPicPr>
          <p:nvPr/>
        </p:nvPicPr>
        <p:blipFill>
          <a:blip r:embed="rId4"/>
          <a:stretch>
            <a:fillRect/>
          </a:stretch>
        </p:blipFill>
        <p:spPr>
          <a:xfrm>
            <a:off x="1671246" y="2368812"/>
            <a:ext cx="5592925" cy="1716499"/>
          </a:xfrm>
          <a:prstGeom prst="rect">
            <a:avLst/>
          </a:prstGeom>
        </p:spPr>
      </p:pic>
      <p:pic>
        <p:nvPicPr>
          <p:cNvPr id="12" name="Picture 11"/>
          <p:cNvPicPr>
            <a:picLocks noChangeAspect="1"/>
          </p:cNvPicPr>
          <p:nvPr/>
        </p:nvPicPr>
        <p:blipFill>
          <a:blip r:embed="rId5"/>
          <a:stretch>
            <a:fillRect/>
          </a:stretch>
        </p:blipFill>
        <p:spPr>
          <a:xfrm>
            <a:off x="2054299" y="3897898"/>
            <a:ext cx="4252372" cy="1045666"/>
          </a:xfrm>
          <a:prstGeom prst="rect">
            <a:avLst/>
          </a:prstGeom>
        </p:spPr>
      </p:pic>
    </p:spTree>
    <p:extLst>
      <p:ext uri="{BB962C8B-B14F-4D97-AF65-F5344CB8AC3E}">
        <p14:creationId xmlns:p14="http://schemas.microsoft.com/office/powerpoint/2010/main" val="101264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b="1" dirty="0" err="1" smtClean="0"/>
              <a:t>Petablox</a:t>
            </a:r>
            <a:r>
              <a:rPr lang="en-US" dirty="0"/>
              <a:t>: </a:t>
            </a:r>
            <a:r>
              <a:rPr lang="en-US" dirty="0">
                <a:hlinkClick r:id="rId2"/>
              </a:rPr>
              <a:t>http://</a:t>
            </a:r>
            <a:r>
              <a:rPr lang="en-US" dirty="0" smtClean="0">
                <a:hlinkClick r:id="rId2"/>
              </a:rPr>
              <a:t>petablox.org</a:t>
            </a:r>
            <a:r>
              <a:rPr lang="en-US" dirty="0" smtClean="0"/>
              <a:t>.</a:t>
            </a:r>
          </a:p>
          <a:p>
            <a:endParaRPr lang="en-US" dirty="0"/>
          </a:p>
          <a:p>
            <a:r>
              <a:rPr lang="en-US" b="1" dirty="0" err="1" smtClean="0"/>
              <a:t>Nichrome</a:t>
            </a:r>
            <a:r>
              <a:rPr lang="en-US" dirty="0"/>
              <a:t>: </a:t>
            </a:r>
            <a:r>
              <a:rPr lang="en-US" dirty="0">
                <a:hlinkClick r:id="rId3"/>
              </a:rPr>
              <a:t>http://</a:t>
            </a:r>
            <a:r>
              <a:rPr lang="en-US" dirty="0" smtClean="0">
                <a:hlinkClick r:id="rId3"/>
              </a:rPr>
              <a:t>nichrome.org</a:t>
            </a:r>
            <a:r>
              <a:rPr lang="en-US" dirty="0"/>
              <a:t>.</a:t>
            </a:r>
          </a:p>
        </p:txBody>
      </p:sp>
      <p:sp>
        <p:nvSpPr>
          <p:cNvPr id="3" name="Title 2"/>
          <p:cNvSpPr>
            <a:spLocks noGrp="1"/>
          </p:cNvSpPr>
          <p:nvPr>
            <p:ph type="title"/>
          </p:nvPr>
        </p:nvSpPr>
        <p:spPr/>
        <p:txBody>
          <a:bodyPr/>
          <a:lstStyle/>
          <a:p>
            <a:r>
              <a:rPr lang="en-US" dirty="0" smtClean="0"/>
              <a:t>References</a:t>
            </a:r>
            <a:endParaRPr lang="en-US" dirty="0"/>
          </a:p>
        </p:txBody>
      </p:sp>
      <p:sp>
        <p:nvSpPr>
          <p:cNvPr id="4" name="Date Placeholder 3"/>
          <p:cNvSpPr>
            <a:spLocks noGrp="1"/>
          </p:cNvSpPr>
          <p:nvPr>
            <p:ph type="dt" sz="half" idx="10"/>
          </p:nvPr>
        </p:nvSpPr>
        <p:spPr/>
        <p:txBody>
          <a:bodyPr/>
          <a:lstStyle/>
          <a:p>
            <a:fld id="{DB07C79A-04BD-2A44-92D3-581846977FE3}"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53</a:t>
            </a:fld>
            <a:endParaRPr lang="en-US" dirty="0"/>
          </a:p>
        </p:txBody>
      </p:sp>
    </p:spTree>
    <p:extLst>
      <p:ext uri="{BB962C8B-B14F-4D97-AF65-F5344CB8AC3E}">
        <p14:creationId xmlns:p14="http://schemas.microsoft.com/office/powerpoint/2010/main" val="966048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Idea: Synthesize Analysis Use-Cases</a:t>
            </a:r>
          </a:p>
        </p:txBody>
      </p:sp>
      <p:sp>
        <p:nvSpPr>
          <p:cNvPr id="4" name="Date Placeholder 3"/>
          <p:cNvSpPr>
            <a:spLocks noGrp="1"/>
          </p:cNvSpPr>
          <p:nvPr>
            <p:ph type="dt" sz="half" idx="10"/>
          </p:nvPr>
        </p:nvSpPr>
        <p:spPr/>
        <p:txBody>
          <a:bodyPr/>
          <a:lstStyle/>
          <a:p>
            <a:fld id="{ED718722-2731-2B4E-8B1F-B9C16F4225BD}"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54</a:t>
            </a:fld>
            <a:endParaRPr lang="en-US" dirty="0"/>
          </a:p>
        </p:txBody>
      </p:sp>
      <p:sp>
        <p:nvSpPr>
          <p:cNvPr id="6" name="TextBox 5"/>
          <p:cNvSpPr txBox="1"/>
          <p:nvPr/>
        </p:nvSpPr>
        <p:spPr>
          <a:xfrm>
            <a:off x="457200" y="2448177"/>
            <a:ext cx="3267947" cy="2031325"/>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edge(a, b)</a:t>
            </a:r>
          </a:p>
          <a:p>
            <a:r>
              <a:rPr lang="en-US" b="1" dirty="0" smtClean="0">
                <a:solidFill>
                  <a:srgbClr val="0070C0"/>
                </a:solidFill>
              </a:rPr>
              <a:t>Output relations: </a:t>
            </a:r>
          </a:p>
          <a:p>
            <a:r>
              <a:rPr lang="en-US" dirty="0" smtClean="0"/>
              <a:t>   path(a, b)</a:t>
            </a:r>
          </a:p>
          <a:p>
            <a:r>
              <a:rPr lang="en-US" b="1" dirty="0" smtClean="0">
                <a:solidFill>
                  <a:srgbClr val="0070C0"/>
                </a:solidFill>
              </a:rPr>
              <a:t>Rules:</a:t>
            </a:r>
            <a:r>
              <a:rPr lang="en-US" b="1" dirty="0" smtClean="0"/>
              <a:t> </a:t>
            </a:r>
          </a:p>
          <a:p>
            <a:r>
              <a:rPr lang="en-US" dirty="0" smtClean="0">
                <a:solidFill>
                  <a:schemeClr val="bg1"/>
                </a:solidFill>
              </a:rPr>
              <a:t> 1</a:t>
            </a:r>
            <a:r>
              <a:rPr lang="en-US" dirty="0" smtClean="0"/>
              <a:t>path(a, a).</a:t>
            </a:r>
          </a:p>
          <a:p>
            <a:r>
              <a:rPr lang="en-US" dirty="0" smtClean="0">
                <a:solidFill>
                  <a:schemeClr val="bg1"/>
                </a:solidFill>
              </a:rPr>
              <a:t> 2</a:t>
            </a:r>
            <a:r>
              <a:rPr lang="en-US" dirty="0" smtClean="0"/>
              <a:t>path(a, c) :- path(a, </a:t>
            </a:r>
            <a:r>
              <a:rPr lang="en-US" dirty="0"/>
              <a:t>b</a:t>
            </a:r>
            <a:r>
              <a:rPr lang="en-US" dirty="0" smtClean="0"/>
              <a:t>), edge(b, </a:t>
            </a:r>
            <a:r>
              <a:rPr lang="en-US" dirty="0"/>
              <a:t>c</a:t>
            </a:r>
            <a:r>
              <a:rPr lang="en-US" dirty="0" smtClean="0"/>
              <a:t>).</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4970893" y="4034790"/>
                <a:ext cx="3766076" cy="1877437"/>
              </a:xfrm>
              <a:prstGeom prst="rect">
                <a:avLst/>
              </a:prstGeom>
              <a:noFill/>
              <a:ln>
                <a:solidFill>
                  <a:schemeClr val="tx1"/>
                </a:solidFill>
              </a:ln>
            </p:spPr>
            <p:txBody>
              <a:bodyPr wrap="square" rIns="91440" rtlCol="0">
                <a:spAutoFit/>
              </a:bodyPr>
              <a:lstStyle/>
              <a:p>
                <a:r>
                  <a:rPr lang="en-US" sz="2000" b="1" dirty="0" smtClean="0">
                    <a:solidFill>
                      <a:srgbClr val="00B0F0"/>
                    </a:solidFill>
                  </a:rPr>
                  <a:t>Soft constraints:</a:t>
                </a:r>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𝑎𝑏𝑠</m:t>
                      </m:r>
                      <m:d>
                        <m:dPr>
                          <m:ctrlPr>
                            <a:rPr lang="en-US" sz="1600" b="0" i="1" dirty="0" smtClean="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e>
                      </m:d>
                      <m:r>
                        <a:rPr lang="en-US" sz="1600" b="0" i="1" dirty="0" smtClean="0">
                          <a:latin typeface="Cambria Math" panose="02040503050406030204" pitchFamily="18" charset="0"/>
                        </a:rPr>
                        <m:t> </m:t>
                      </m:r>
                      <m:r>
                        <a:rPr lang="en-US" sz="1600" b="1" i="0" dirty="0" smtClean="0">
                          <a:latin typeface="Cambria Math" panose="02040503050406030204" pitchFamily="18" charset="0"/>
                        </a:rPr>
                        <m:t>𝐰𝐞𝐢𝐠𝐡𝐭</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𝑐</m:t>
                              </m:r>
                            </m:e>
                            <m:sub>
                              <m:r>
                                <a:rPr lang="en-US" sz="1600" b="0" i="1" dirty="0" smtClean="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𝑑</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b="0" i="1" dirty="0" smtClean="0">
                              <a:latin typeface="Cambria Math" panose="02040503050406030204" pitchFamily="18" charset="0"/>
                            </a:rPr>
                            <m:t>, </m:t>
                          </m:r>
                          <m:r>
                            <a:rPr lang="en-US" sz="1600" b="0" i="1" dirty="0" smtClean="0">
                              <a:latin typeface="Cambria Math" charset="0"/>
                            </a:rPr>
                            <m:t>3</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i="0" dirty="0" smtClean="0">
                          <a:latin typeface="Cambria Math" panose="02040503050406030204" pitchFamily="18" charset="0"/>
                        </a:rPr>
                        <m:t>𝟓</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i="1" dirty="0">
                              <a:latin typeface="Cambria Math" panose="02040503050406030204" pitchFamily="18" charset="0"/>
                            </a:rPr>
                            <m:t>, </m:t>
                          </m:r>
                          <m:r>
                            <a:rPr lang="en-US" sz="1600" b="0" i="1" dirty="0" smtClean="0">
                              <a:latin typeface="Cambria Math" charset="0"/>
                            </a:rPr>
                            <m:t>6</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𝟓</m:t>
                      </m:r>
                      <m:r>
                        <a:rPr lang="en-US" sz="1600" i="1" dirty="0">
                          <a:latin typeface="Cambria Math" panose="02040503050406030204" pitchFamily="18" charset="0"/>
                        </a:rPr>
                        <m:t>)</m:t>
                      </m:r>
                      <m:r>
                        <a:rPr lang="en-US" sz="1600" i="1" dirty="0" smtClean="0">
                          <a:solidFill>
                            <a:schemeClr val="bg1"/>
                          </a:solidFill>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4970893" y="4034790"/>
                <a:ext cx="3766076" cy="1877437"/>
              </a:xfrm>
              <a:prstGeom prst="rect">
                <a:avLst/>
              </a:prstGeom>
              <a:blipFill rotWithShape="0">
                <a:blip r:embed="rId2"/>
                <a:stretch>
                  <a:fillRect l="-1452" t="-1613" b="-1903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970893" y="1465445"/>
                <a:ext cx="3766076" cy="2369880"/>
              </a:xfrm>
              <a:prstGeom prst="rect">
                <a:avLst/>
              </a:prstGeom>
              <a:noFill/>
              <a:ln>
                <a:solidFill>
                  <a:schemeClr val="tx1"/>
                </a:solidFill>
              </a:ln>
            </p:spPr>
            <p:txBody>
              <a:bodyPr wrap="square" rIns="91440" rtlCol="0">
                <a:spAutoFit/>
              </a:bodyPr>
              <a:lstStyle/>
              <a:p>
                <a:r>
                  <a:rPr lang="en-US" sz="2000" b="1" dirty="0" smtClean="0">
                    <a:solidFill>
                      <a:srgbClr val="00B050"/>
                    </a:solidFill>
                  </a:rPr>
                  <a:t>Hard constraints:</a:t>
                </a:r>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𝑝𝑎𝑡h</m:t>
                      </m:r>
                      <m:r>
                        <a:rPr lang="en-US" sz="1600" i="1" dirty="0">
                          <a:latin typeface="Cambria Math" panose="02040503050406030204" pitchFamily="18" charset="0"/>
                        </a:rPr>
                        <m:t>(1, 1</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r>
                        <a:rPr lang="en-US" sz="1600" b="0" i="1" dirty="0" smtClean="0">
                          <a:latin typeface="Cambria Math" panose="02040503050406030204" pitchFamily="18" charset="0"/>
                        </a:rPr>
                        <m:t>(1, </m:t>
                      </m:r>
                      <m:r>
                        <m:rPr>
                          <m:nor/>
                        </m:rPr>
                        <a:rPr lang="en-US" sz="1600" b="0" i="0" dirty="0" smtClean="0">
                          <a:latin typeface="Cambria Math" panose="02040503050406030204" pitchFamily="18" charset="0"/>
                        </a:rPr>
                        <m:t>1)</m:t>
                      </m:r>
                      <m:r>
                        <a:rPr lang="en-US" sz="1600" i="1" dirty="0">
                          <a:latin typeface="Cambria Math" panose="02040503050406030204" pitchFamily="18" charset="0"/>
                        </a:rPr>
                        <m:t>∨¬</m:t>
                      </m:r>
                      <m:r>
                        <a:rPr lang="en-US" sz="1600" b="0" i="1" dirty="0" smtClean="0">
                          <a:latin typeface="Cambria Math" panose="02040503050406030204" pitchFamily="18" charset="0"/>
                        </a:rPr>
                        <m:t>𝑎𝑏𝑠</m:t>
                      </m:r>
                      <m:r>
                        <a:rPr lang="en-US" sz="1600" i="1" dirty="0">
                          <a:latin typeface="Cambria Math" panose="02040503050406030204" pitchFamily="18" charset="0"/>
                        </a:rPr>
                        <m:t>(</m:t>
                      </m:r>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r>
                        <a:rPr lang="en-US" sz="1600" b="0" i="1" dirty="0" smtClean="0">
                          <a:latin typeface="Cambria Math" panose="02040503050406030204" pitchFamily="18" charset="0"/>
                        </a:rPr>
                        <m:t>)</m:t>
                      </m:r>
                      <m:r>
                        <m:rPr>
                          <m:nor/>
                        </m:rPr>
                        <a:rPr lang="en-US" sz="1600" b="0" i="0" dirty="0" smtClean="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𝑎</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3</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charset="0"/>
                            </a:rPr>
                            <m:t>𝑑</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i="1" dirty="0">
                                  <a:latin typeface="Cambria Math" charset="0"/>
                                </a:rPr>
                                <m:t>𝑑</m:t>
                              </m:r>
                            </m:e>
                            <m:sub>
                              <m:r>
                                <a:rPr lang="en-US" sz="1600" i="1" dirty="0">
                                  <a:latin typeface="Cambria Math" panose="02040503050406030204" pitchFamily="18" charset="0"/>
                                </a:rPr>
                                <m:t>0</m:t>
                              </m:r>
                            </m:sub>
                          </m:sSub>
                        </m:e>
                      </m:d>
                      <m:r>
                        <m:rPr>
                          <m:nor/>
                        </m:rPr>
                        <a:rPr lang="en-US" sz="1600" dirty="0">
                          <a:latin typeface="Cambria Math" panose="02040503050406030204" pitchFamily="18" charset="0"/>
                        </a:rPr>
                        <m:t>)</m:t>
                      </m:r>
                      <m:r>
                        <a:rPr lang="en-US" sz="1600" b="0" i="1" dirty="0" smtClean="0">
                          <a:latin typeface="Cambria Math" charset="0"/>
                        </a:rPr>
                        <m:t>    </m:t>
                      </m:r>
                    </m:oMath>
                  </m:oMathPara>
                </a14:m>
                <a:endParaRPr lang="en-U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4970893" y="1465445"/>
                <a:ext cx="3766076" cy="2369880"/>
              </a:xfrm>
              <a:prstGeom prst="rect">
                <a:avLst/>
              </a:prstGeom>
              <a:blipFill rotWithShape="0">
                <a:blip r:embed="rId3"/>
                <a:stretch>
                  <a:fillRect l="-1452" t="-1023" b="-15090"/>
                </a:stretch>
              </a:blipFill>
              <a:ln>
                <a:solidFill>
                  <a:schemeClr val="tx1"/>
                </a:solidFill>
              </a:ln>
            </p:spPr>
            <p:txBody>
              <a:bodyPr/>
              <a:lstStyle/>
              <a:p>
                <a:r>
                  <a:rPr lang="en-US">
                    <a:noFill/>
                  </a:rPr>
                  <a:t> </a:t>
                </a:r>
              </a:p>
            </p:txBody>
          </p:sp>
        </mc:Fallback>
      </mc:AlternateContent>
      <p:sp>
        <p:nvSpPr>
          <p:cNvPr id="9" name="Right Arrow 8"/>
          <p:cNvSpPr/>
          <p:nvPr/>
        </p:nvSpPr>
        <p:spPr>
          <a:xfrm>
            <a:off x="4053840" y="3185160"/>
            <a:ext cx="640080" cy="650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1671638" y="1465445"/>
            <a:ext cx="2053509" cy="585788"/>
          </a:xfrm>
          <a:prstGeom prst="wedgeRoundRectCallout">
            <a:avLst>
              <a:gd name="adj1" fmla="val 105100"/>
              <a:gd name="adj2" fmla="val 576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Soundness</a:t>
            </a:r>
            <a:endParaRPr lang="en-US" sz="2400" dirty="0"/>
          </a:p>
        </p:txBody>
      </p:sp>
      <p:sp>
        <p:nvSpPr>
          <p:cNvPr id="11" name="Rounded Rectangular Callout 10"/>
          <p:cNvSpPr/>
          <p:nvPr/>
        </p:nvSpPr>
        <p:spPr>
          <a:xfrm>
            <a:off x="1671638" y="4832138"/>
            <a:ext cx="2053509" cy="585788"/>
          </a:xfrm>
          <a:prstGeom prst="wedgeRoundRectCallout">
            <a:avLst>
              <a:gd name="adj1" fmla="val 105100"/>
              <a:gd name="adj2" fmla="val 576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Tradeoffs</a:t>
            </a:r>
            <a:endParaRPr lang="en-US" sz="2400" dirty="0"/>
          </a:p>
        </p:txBody>
      </p:sp>
    </p:spTree>
    <p:extLst>
      <p:ext uri="{BB962C8B-B14F-4D97-AF65-F5344CB8AC3E}">
        <p14:creationId xmlns:p14="http://schemas.microsoft.com/office/powerpoint/2010/main" val="873488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Solution: </a:t>
            </a:r>
            <a:r>
              <a:rPr lang="en-US" dirty="0" err="1" smtClean="0"/>
              <a:t>Petablox</a:t>
            </a:r>
            <a:endParaRPr lang="en-US" dirty="0"/>
          </a:p>
        </p:txBody>
      </p:sp>
      <p:sp>
        <p:nvSpPr>
          <p:cNvPr id="4" name="Date Placeholder 3"/>
          <p:cNvSpPr>
            <a:spLocks noGrp="1"/>
          </p:cNvSpPr>
          <p:nvPr>
            <p:ph type="dt" sz="half" idx="10"/>
          </p:nvPr>
        </p:nvSpPr>
        <p:spPr/>
        <p:txBody>
          <a:bodyPr/>
          <a:lstStyle/>
          <a:p>
            <a:fld id="{E310A168-94EC-E247-A77C-B5A8C36EE84D}" type="datetime1">
              <a:rPr lang="en-US" smtClean="0"/>
              <a:t>8/8/16</a:t>
            </a:fld>
            <a:endParaRPr lang="en-US" dirty="0"/>
          </a:p>
        </p:txBody>
      </p:sp>
      <p:sp>
        <p:nvSpPr>
          <p:cNvPr id="2" name="Slide Number Placeholder 1"/>
          <p:cNvSpPr>
            <a:spLocks noGrp="1"/>
          </p:cNvSpPr>
          <p:nvPr>
            <p:ph type="sldNum" sz="quarter" idx="11"/>
          </p:nvPr>
        </p:nvSpPr>
        <p:spPr/>
        <p:txBody>
          <a:bodyPr/>
          <a:lstStyle/>
          <a:p>
            <a:fld id="{1F7DF5D7-FF41-4BF6-8958-28DFF1DB182D}" type="slidenum">
              <a:rPr lang="en-US" smtClean="0"/>
              <a:pPr/>
              <a:t>6</a:t>
            </a:fld>
            <a:endParaRPr lang="en-US" dirty="0"/>
          </a:p>
        </p:txBody>
      </p:sp>
      <p:sp>
        <p:nvSpPr>
          <p:cNvPr id="20" name="Rounded Rectangle 19"/>
          <p:cNvSpPr/>
          <p:nvPr/>
        </p:nvSpPr>
        <p:spPr>
          <a:xfrm>
            <a:off x="419038" y="2319868"/>
            <a:ext cx="8267762" cy="1543918"/>
          </a:xfrm>
          <a:prstGeom prst="roundRect">
            <a:avLst/>
          </a:prstGeom>
          <a:solidFill>
            <a:schemeClr val="accent6">
              <a:lumMod val="20000"/>
              <a:lumOff val="8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600" dirty="0" smtClean="0">
                <a:solidFill>
                  <a:schemeClr val="tx1"/>
                </a:solidFill>
                <a:latin typeface="Garamond" charset="0"/>
              </a:rPr>
              <a:t>A system to synthesize Big Code based solutions for</a:t>
            </a:r>
            <a:br>
              <a:rPr lang="en-US" sz="2600" dirty="0" smtClean="0">
                <a:solidFill>
                  <a:schemeClr val="tx1"/>
                </a:solidFill>
                <a:latin typeface="Garamond" charset="0"/>
              </a:rPr>
            </a:br>
            <a:r>
              <a:rPr lang="en-US" sz="2600" dirty="0" smtClean="0">
                <a:solidFill>
                  <a:schemeClr val="tx1"/>
                </a:solidFill>
                <a:latin typeface="Garamond" charset="0"/>
              </a:rPr>
              <a:t>program analyses specified in a concise, expressive,</a:t>
            </a:r>
            <a:br>
              <a:rPr lang="en-US" sz="2600" dirty="0" smtClean="0">
                <a:solidFill>
                  <a:schemeClr val="tx1"/>
                </a:solidFill>
                <a:latin typeface="Garamond" charset="0"/>
              </a:rPr>
            </a:br>
            <a:r>
              <a:rPr lang="en-US" sz="2600" dirty="0" smtClean="0">
                <a:solidFill>
                  <a:schemeClr val="tx1"/>
                </a:solidFill>
                <a:latin typeface="Garamond" charset="0"/>
              </a:rPr>
              <a:t>and declarative language.</a:t>
            </a:r>
            <a:endParaRPr lang="en-US" sz="2600" dirty="0">
              <a:solidFill>
                <a:schemeClr val="tx1"/>
              </a:solidFill>
              <a:effectLst/>
            </a:endParaRPr>
          </a:p>
        </p:txBody>
      </p:sp>
      <p:pic>
        <p:nvPicPr>
          <p:cNvPr id="5" name="Picture 4"/>
          <p:cNvPicPr>
            <a:picLocks noChangeAspect="1"/>
          </p:cNvPicPr>
          <p:nvPr/>
        </p:nvPicPr>
        <p:blipFill>
          <a:blip r:embed="rId3"/>
          <a:stretch>
            <a:fillRect/>
          </a:stretch>
        </p:blipFill>
        <p:spPr>
          <a:xfrm>
            <a:off x="1603248" y="4066605"/>
            <a:ext cx="5422900" cy="1333500"/>
          </a:xfrm>
          <a:prstGeom prst="rect">
            <a:avLst/>
          </a:prstGeom>
        </p:spPr>
      </p:pic>
    </p:spTree>
    <p:extLst>
      <p:ext uri="{BB962C8B-B14F-4D97-AF65-F5344CB8AC3E}">
        <p14:creationId xmlns:p14="http://schemas.microsoft.com/office/powerpoint/2010/main" val="1206658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400800" y="6356350"/>
            <a:ext cx="2289048" cy="365760"/>
          </a:xfrm>
        </p:spPr>
        <p:txBody>
          <a:bodyPr/>
          <a:lstStyle/>
          <a:p>
            <a:fld id="{42251B85-09C8-4345-85F9-D7BD1A0FD25A}" type="datetime1">
              <a:rPr lang="en-US" smtClean="0"/>
              <a:t>8/8/16</a:t>
            </a:fld>
            <a:endParaRPr lang="en-US" dirty="0"/>
          </a:p>
        </p:txBody>
      </p:sp>
      <p:sp>
        <p:nvSpPr>
          <p:cNvPr id="4" name="Title 3"/>
          <p:cNvSpPr>
            <a:spLocks noGrp="1"/>
          </p:cNvSpPr>
          <p:nvPr>
            <p:ph type="title"/>
          </p:nvPr>
        </p:nvSpPr>
        <p:spPr/>
        <p:txBody>
          <a:bodyPr>
            <a:normAutofit/>
          </a:bodyPr>
          <a:lstStyle/>
          <a:p>
            <a:r>
              <a:rPr lang="en-US" dirty="0" smtClean="0"/>
              <a:t>Benefits of Declarative Analysis</a:t>
            </a:r>
            <a:endParaRPr lang="en-US" dirty="0"/>
          </a:p>
        </p:txBody>
      </p:sp>
      <p:sp>
        <p:nvSpPr>
          <p:cNvPr id="9" name="TextBox 8"/>
          <p:cNvSpPr txBox="1"/>
          <p:nvPr/>
        </p:nvSpPr>
        <p:spPr>
          <a:xfrm>
            <a:off x="750119" y="1477800"/>
            <a:ext cx="7291227" cy="1923604"/>
          </a:xfrm>
          <a:prstGeom prst="rect">
            <a:avLst/>
          </a:prstGeom>
          <a:noFill/>
        </p:spPr>
        <p:txBody>
          <a:bodyPr wrap="none" rtlCol="0">
            <a:spAutoFit/>
          </a:bodyPr>
          <a:lstStyle/>
          <a:p>
            <a:pPr marL="274320" lvl="0" indent="-274320">
              <a:spcBef>
                <a:spcPts val="600"/>
              </a:spcBef>
              <a:buClr>
                <a:srgbClr val="727CA3"/>
              </a:buClr>
              <a:buSzPct val="76000"/>
              <a:buFont typeface="Wingdings 3"/>
              <a:buChar char=""/>
            </a:pPr>
            <a:r>
              <a:rPr lang="en-US" sz="2600" dirty="0">
                <a:solidFill>
                  <a:prstClr val="black"/>
                </a:solidFill>
                <a:latin typeface="Garamond" charset="0"/>
                <a:ea typeface="Garamond" charset="0"/>
                <a:cs typeface="Garamond" charset="0"/>
              </a:rPr>
              <a:t>Separates </a:t>
            </a:r>
            <a:r>
              <a:rPr lang="en-US" sz="2600" dirty="0" smtClean="0">
                <a:solidFill>
                  <a:prstClr val="black"/>
                </a:solidFill>
                <a:latin typeface="Garamond" charset="0"/>
                <a:ea typeface="Garamond" charset="0"/>
                <a:cs typeface="Garamond" charset="0"/>
              </a:rPr>
              <a:t>analysis specification </a:t>
            </a:r>
            <a:r>
              <a:rPr lang="en-US" sz="2600" dirty="0">
                <a:solidFill>
                  <a:prstClr val="black"/>
                </a:solidFill>
                <a:latin typeface="Garamond" charset="0"/>
                <a:ea typeface="Garamond" charset="0"/>
                <a:cs typeface="Garamond" charset="0"/>
              </a:rPr>
              <a:t>from implementation</a:t>
            </a:r>
          </a:p>
          <a:p>
            <a:pPr marL="274320" lvl="0" indent="-274320">
              <a:spcBef>
                <a:spcPts val="600"/>
              </a:spcBef>
              <a:buClr>
                <a:srgbClr val="727CA3"/>
              </a:buClr>
              <a:buSzPct val="76000"/>
              <a:buFont typeface="Wingdings 3"/>
              <a:buChar char=""/>
            </a:pPr>
            <a:r>
              <a:rPr lang="en-US" sz="2600" dirty="0">
                <a:solidFill>
                  <a:prstClr val="black"/>
                </a:solidFill>
                <a:latin typeface="Garamond" charset="0"/>
                <a:ea typeface="Garamond" charset="0"/>
                <a:cs typeface="Garamond" charset="0"/>
              </a:rPr>
              <a:t>Enables sophisticated implementations</a:t>
            </a:r>
          </a:p>
          <a:p>
            <a:pPr marL="274320" lvl="0" indent="-274320">
              <a:spcBef>
                <a:spcPts val="600"/>
              </a:spcBef>
              <a:buClr>
                <a:srgbClr val="727CA3"/>
              </a:buClr>
              <a:buSzPct val="76000"/>
              <a:buFont typeface="Wingdings 3"/>
              <a:buChar char=""/>
            </a:pPr>
            <a:r>
              <a:rPr lang="en-US" sz="2600" dirty="0">
                <a:solidFill>
                  <a:prstClr val="black"/>
                </a:solidFill>
                <a:latin typeface="Garamond" charset="0"/>
                <a:ea typeface="Garamond" charset="0"/>
                <a:cs typeface="Garamond" charset="0"/>
              </a:rPr>
              <a:t>Provides natural program </a:t>
            </a:r>
            <a:r>
              <a:rPr lang="en-US" sz="2600" dirty="0" smtClean="0">
                <a:solidFill>
                  <a:prstClr val="black"/>
                </a:solidFill>
                <a:latin typeface="Garamond" charset="0"/>
                <a:ea typeface="Garamond" charset="0"/>
                <a:cs typeface="Garamond" charset="0"/>
              </a:rPr>
              <a:t>specifications</a:t>
            </a:r>
          </a:p>
          <a:p>
            <a:pPr marL="274320" lvl="0" indent="-274320">
              <a:spcBef>
                <a:spcPts val="600"/>
              </a:spcBef>
              <a:buClr>
                <a:srgbClr val="727CA3"/>
              </a:buClr>
              <a:buSzPct val="76000"/>
              <a:buFont typeface="Wingdings 3"/>
              <a:buChar char=""/>
            </a:pPr>
            <a:r>
              <a:rPr lang="en-US" sz="2600" dirty="0" smtClean="0">
                <a:solidFill>
                  <a:prstClr val="black"/>
                </a:solidFill>
                <a:latin typeface="Garamond" charset="0"/>
                <a:ea typeface="Garamond" charset="0"/>
                <a:cs typeface="Garamond" charset="0"/>
              </a:rPr>
              <a:t>…</a:t>
            </a:r>
            <a:endParaRPr lang="en-US" sz="2600" dirty="0">
              <a:latin typeface="Garamond" charset="0"/>
              <a:ea typeface="Garamond" charset="0"/>
              <a:cs typeface="Garamond"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58404" y="4779983"/>
            <a:ext cx="920904" cy="5299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0660" y="4819372"/>
            <a:ext cx="1591194" cy="908383"/>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3394" y="3819998"/>
            <a:ext cx="1622093" cy="65829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6343" y="3631393"/>
            <a:ext cx="1550566" cy="605099"/>
          </a:xfrm>
          <a:prstGeom prst="rect">
            <a:avLst/>
          </a:prstGeom>
        </p:spPr>
      </p:pic>
      <p:sp>
        <p:nvSpPr>
          <p:cNvPr id="5" name="Slide Number Placeholder 4"/>
          <p:cNvSpPr>
            <a:spLocks noGrp="1"/>
          </p:cNvSpPr>
          <p:nvPr>
            <p:ph type="sldNum" sz="quarter" idx="11"/>
          </p:nvPr>
        </p:nvSpPr>
        <p:spPr/>
        <p:txBody>
          <a:bodyPr/>
          <a:lstStyle/>
          <a:p>
            <a:fld id="{1F7DF5D7-FF41-4BF6-8958-28DFF1DB182D}" type="slidenum">
              <a:rPr lang="en-US" smtClean="0"/>
              <a:pPr/>
              <a:t>7</a:t>
            </a:fld>
            <a:endParaRPr lang="en-US" dirty="0"/>
          </a:p>
        </p:txBody>
      </p:sp>
      <p:sp>
        <p:nvSpPr>
          <p:cNvPr id="15" name="TextBox 14"/>
          <p:cNvSpPr txBox="1"/>
          <p:nvPr/>
        </p:nvSpPr>
        <p:spPr>
          <a:xfrm>
            <a:off x="2805010" y="3545457"/>
            <a:ext cx="3267947" cy="2031325"/>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edge(a, b)</a:t>
            </a:r>
          </a:p>
          <a:p>
            <a:r>
              <a:rPr lang="en-US" b="1" dirty="0" smtClean="0">
                <a:solidFill>
                  <a:srgbClr val="0070C0"/>
                </a:solidFill>
              </a:rPr>
              <a:t>Output relations: </a:t>
            </a:r>
          </a:p>
          <a:p>
            <a:r>
              <a:rPr lang="en-US" dirty="0" smtClean="0"/>
              <a:t>   path(a, b)</a:t>
            </a:r>
          </a:p>
          <a:p>
            <a:r>
              <a:rPr lang="en-US" b="1" dirty="0" smtClean="0">
                <a:solidFill>
                  <a:srgbClr val="0070C0"/>
                </a:solidFill>
              </a:rPr>
              <a:t>Rules:</a:t>
            </a:r>
            <a:r>
              <a:rPr lang="en-US" b="1" dirty="0" smtClean="0"/>
              <a:t> </a:t>
            </a:r>
          </a:p>
          <a:p>
            <a:r>
              <a:rPr lang="en-US" dirty="0" smtClean="0">
                <a:solidFill>
                  <a:schemeClr val="bg1"/>
                </a:solidFill>
              </a:rPr>
              <a:t> 1</a:t>
            </a:r>
            <a:r>
              <a:rPr lang="en-US" dirty="0" smtClean="0"/>
              <a:t>path(a, a).</a:t>
            </a:r>
          </a:p>
          <a:p>
            <a:r>
              <a:rPr lang="en-US" dirty="0" smtClean="0">
                <a:solidFill>
                  <a:schemeClr val="bg1"/>
                </a:solidFill>
              </a:rPr>
              <a:t> 2</a:t>
            </a:r>
            <a:r>
              <a:rPr lang="en-US" dirty="0" smtClean="0"/>
              <a:t>path(a, c) :- path(a, </a:t>
            </a:r>
            <a:r>
              <a:rPr lang="en-US" dirty="0"/>
              <a:t>b</a:t>
            </a:r>
            <a:r>
              <a:rPr lang="en-US" dirty="0" smtClean="0"/>
              <a:t>), edge(b, </a:t>
            </a:r>
            <a:r>
              <a:rPr lang="en-US" dirty="0"/>
              <a:t>c</a:t>
            </a:r>
            <a:r>
              <a:rPr lang="en-US" dirty="0" smtClean="0"/>
              <a:t>).</a:t>
            </a:r>
            <a:endParaRPr lang="en-US" dirty="0"/>
          </a:p>
        </p:txBody>
      </p:sp>
    </p:spTree>
    <p:extLst>
      <p:ext uri="{BB962C8B-B14F-4D97-AF65-F5344CB8AC3E}">
        <p14:creationId xmlns:p14="http://schemas.microsoft.com/office/powerpoint/2010/main" val="115891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Right-Up Arrow 1"/>
          <p:cNvSpPr/>
          <p:nvPr/>
        </p:nvSpPr>
        <p:spPr>
          <a:xfrm>
            <a:off x="2017672" y="2310061"/>
            <a:ext cx="4577134" cy="2085473"/>
          </a:xfrm>
          <a:prstGeom prst="leftRightUpArrow">
            <a:avLst>
              <a:gd name="adj1" fmla="val 22105"/>
              <a:gd name="adj2" fmla="val 20861"/>
              <a:gd name="adj3" fmla="val 154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a:xfrm>
            <a:off x="6400800" y="6356350"/>
            <a:ext cx="2289048" cy="365760"/>
          </a:xfrm>
        </p:spPr>
        <p:txBody>
          <a:bodyPr/>
          <a:lstStyle/>
          <a:p>
            <a:fld id="{C0F81EA1-AA49-E94A-896A-7C6A5A864896}" type="datetime1">
              <a:rPr lang="en-US" smtClean="0"/>
              <a:t>8/8/16</a:t>
            </a:fld>
            <a:endParaRPr lang="en-US" dirty="0"/>
          </a:p>
        </p:txBody>
      </p:sp>
      <p:sp>
        <p:nvSpPr>
          <p:cNvPr id="4" name="Title 3"/>
          <p:cNvSpPr>
            <a:spLocks noGrp="1"/>
          </p:cNvSpPr>
          <p:nvPr>
            <p:ph type="title"/>
          </p:nvPr>
        </p:nvSpPr>
        <p:spPr/>
        <p:txBody>
          <a:bodyPr>
            <a:normAutofit/>
          </a:bodyPr>
          <a:lstStyle/>
          <a:p>
            <a:r>
              <a:rPr lang="en-US" dirty="0" smtClean="0"/>
              <a:t>Idea: Synthesize Analysis Use-Cases</a:t>
            </a:r>
            <a:endParaRPr lang="en-US" dirty="0"/>
          </a:p>
        </p:txBody>
      </p:sp>
      <p:sp>
        <p:nvSpPr>
          <p:cNvPr id="10" name="TextBox 9"/>
          <p:cNvSpPr txBox="1"/>
          <p:nvPr/>
        </p:nvSpPr>
        <p:spPr>
          <a:xfrm>
            <a:off x="2662130" y="3545457"/>
            <a:ext cx="3267947" cy="2031325"/>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edge(a, b)</a:t>
            </a:r>
          </a:p>
          <a:p>
            <a:r>
              <a:rPr lang="en-US" b="1" dirty="0" smtClean="0">
                <a:solidFill>
                  <a:srgbClr val="0070C0"/>
                </a:solidFill>
              </a:rPr>
              <a:t>Output relations: </a:t>
            </a:r>
          </a:p>
          <a:p>
            <a:r>
              <a:rPr lang="en-US" dirty="0" smtClean="0"/>
              <a:t>   path(a, b)</a:t>
            </a:r>
          </a:p>
          <a:p>
            <a:r>
              <a:rPr lang="en-US" b="1" dirty="0" smtClean="0">
                <a:solidFill>
                  <a:srgbClr val="0070C0"/>
                </a:solidFill>
              </a:rPr>
              <a:t>Rules:</a:t>
            </a:r>
            <a:r>
              <a:rPr lang="en-US" b="1" dirty="0" smtClean="0"/>
              <a:t> </a:t>
            </a:r>
          </a:p>
          <a:p>
            <a:r>
              <a:rPr lang="en-US" dirty="0" smtClean="0">
                <a:solidFill>
                  <a:schemeClr val="bg1"/>
                </a:solidFill>
              </a:rPr>
              <a:t> 1</a:t>
            </a:r>
            <a:r>
              <a:rPr lang="en-US" dirty="0" smtClean="0"/>
              <a:t>path(a, a).</a:t>
            </a:r>
          </a:p>
          <a:p>
            <a:r>
              <a:rPr lang="en-US" dirty="0" smtClean="0">
                <a:solidFill>
                  <a:schemeClr val="bg1"/>
                </a:solidFill>
              </a:rPr>
              <a:t> 2</a:t>
            </a:r>
            <a:r>
              <a:rPr lang="en-US" dirty="0" smtClean="0"/>
              <a:t>path(a, c) :- path(a, </a:t>
            </a:r>
            <a:r>
              <a:rPr lang="en-US" dirty="0"/>
              <a:t>b</a:t>
            </a:r>
            <a:r>
              <a:rPr lang="en-US" dirty="0" smtClean="0"/>
              <a:t>), edge(b, </a:t>
            </a:r>
            <a:r>
              <a:rPr lang="en-US" dirty="0"/>
              <a:t>c</a:t>
            </a:r>
            <a:r>
              <a:rPr lang="en-US" dirty="0" smtClean="0"/>
              <a:t>).</a:t>
            </a:r>
            <a:endParaRPr lang="en-US" dirty="0"/>
          </a:p>
        </p:txBody>
      </p:sp>
      <p:sp>
        <p:nvSpPr>
          <p:cNvPr id="19" name="Rectangle 18"/>
          <p:cNvSpPr/>
          <p:nvPr/>
        </p:nvSpPr>
        <p:spPr>
          <a:xfrm>
            <a:off x="2861486" y="1258775"/>
            <a:ext cx="2877312" cy="1015663"/>
          </a:xfrm>
          <a:prstGeom prst="rect">
            <a:avLst/>
          </a:prstGeom>
        </p:spPr>
        <p:txBody>
          <a:bodyPr wrap="square">
            <a:spAutoFit/>
          </a:bodyPr>
          <a:lstStyle/>
          <a:p>
            <a:pPr algn="ctr"/>
            <a:r>
              <a:rPr lang="en-US" sz="2000" dirty="0" smtClean="0">
                <a:latin typeface="Garamond" charset="0"/>
                <a:ea typeface="Garamond" charset="0"/>
                <a:cs typeface="Garamond" charset="0"/>
              </a:rPr>
              <a:t>Counterexample-guided abstraction refinement</a:t>
            </a:r>
            <a:br>
              <a:rPr lang="en-US" sz="2000" dirty="0" smtClean="0">
                <a:latin typeface="Garamond" charset="0"/>
                <a:ea typeface="Garamond" charset="0"/>
                <a:cs typeface="Garamond" charset="0"/>
              </a:rPr>
            </a:br>
            <a:r>
              <a:rPr lang="en-US" sz="2000" dirty="0" smtClean="0">
                <a:latin typeface="Garamond" charset="0"/>
                <a:ea typeface="Garamond" charset="0"/>
                <a:cs typeface="Garamond" charset="0"/>
              </a:rPr>
              <a:t>[PLDI 2014]</a:t>
            </a:r>
            <a:endParaRPr lang="en-US" sz="2000" dirty="0">
              <a:latin typeface="Garamond" charset="0"/>
              <a:ea typeface="Garamond" charset="0"/>
              <a:cs typeface="Garamond" charset="0"/>
            </a:endParaRPr>
          </a:p>
        </p:txBody>
      </p:sp>
      <p:sp>
        <p:nvSpPr>
          <p:cNvPr id="20" name="Rectangle 19"/>
          <p:cNvSpPr/>
          <p:nvPr/>
        </p:nvSpPr>
        <p:spPr>
          <a:xfrm>
            <a:off x="156146" y="3284467"/>
            <a:ext cx="1877568" cy="1323439"/>
          </a:xfrm>
          <a:prstGeom prst="rect">
            <a:avLst/>
          </a:prstGeom>
        </p:spPr>
        <p:txBody>
          <a:bodyPr wrap="square">
            <a:spAutoFit/>
          </a:bodyPr>
          <a:lstStyle/>
          <a:p>
            <a:pPr algn="ctr"/>
            <a:r>
              <a:rPr lang="en-US" sz="2000" dirty="0" smtClean="0">
                <a:latin typeface="Garamond" charset="0"/>
                <a:ea typeface="Garamond" charset="0"/>
                <a:cs typeface="Garamond" charset="0"/>
              </a:rPr>
              <a:t>Incorporating user feedback</a:t>
            </a:r>
            <a:r>
              <a:rPr lang="en-US" sz="2000" dirty="0">
                <a:latin typeface="Garamond" charset="0"/>
                <a:ea typeface="Garamond" charset="0"/>
                <a:cs typeface="Garamond" charset="0"/>
              </a:rPr>
              <a:t> </a:t>
            </a:r>
            <a:r>
              <a:rPr lang="en-US" sz="2000" dirty="0" smtClean="0">
                <a:latin typeface="Garamond" charset="0"/>
                <a:ea typeface="Garamond" charset="0"/>
                <a:cs typeface="Garamond" charset="0"/>
              </a:rPr>
              <a:t>in analysis results</a:t>
            </a:r>
          </a:p>
          <a:p>
            <a:pPr algn="ctr"/>
            <a:r>
              <a:rPr lang="en-US" sz="2000" dirty="0" smtClean="0">
                <a:latin typeface="Garamond" charset="0"/>
                <a:ea typeface="Garamond" charset="0"/>
                <a:cs typeface="Garamond" charset="0"/>
              </a:rPr>
              <a:t>[FSE 2015]</a:t>
            </a:r>
            <a:endParaRPr lang="en-US" sz="2000" dirty="0">
              <a:latin typeface="Garamond" charset="0"/>
              <a:ea typeface="Garamond" charset="0"/>
              <a:cs typeface="Garamond" charset="0"/>
            </a:endParaRPr>
          </a:p>
        </p:txBody>
      </p:sp>
      <p:sp>
        <p:nvSpPr>
          <p:cNvPr id="21" name="Rectangle 20"/>
          <p:cNvSpPr/>
          <p:nvPr/>
        </p:nvSpPr>
        <p:spPr>
          <a:xfrm>
            <a:off x="6429370" y="3282809"/>
            <a:ext cx="2571750" cy="1323439"/>
          </a:xfrm>
          <a:prstGeom prst="rect">
            <a:avLst/>
          </a:prstGeom>
        </p:spPr>
        <p:txBody>
          <a:bodyPr wrap="square">
            <a:spAutoFit/>
          </a:bodyPr>
          <a:lstStyle/>
          <a:p>
            <a:pPr algn="ctr"/>
            <a:r>
              <a:rPr lang="en-US" sz="2000" dirty="0" smtClean="0">
                <a:latin typeface="Garamond" charset="0"/>
                <a:ea typeface="Garamond" charset="0"/>
                <a:cs typeface="Garamond" charset="0"/>
              </a:rPr>
              <a:t>Reusing analysis results on shared libraries for accelerating analysis</a:t>
            </a:r>
          </a:p>
          <a:p>
            <a:pPr algn="ctr"/>
            <a:r>
              <a:rPr lang="en-US" sz="2000" smtClean="0">
                <a:latin typeface="Garamond" charset="0"/>
                <a:ea typeface="Garamond" charset="0"/>
                <a:cs typeface="Garamond" charset="0"/>
              </a:rPr>
              <a:t>[OOPSLA 2016]</a:t>
            </a:r>
            <a:endParaRPr lang="en-US" sz="2000" dirty="0" smtClean="0">
              <a:latin typeface="Garamond" charset="0"/>
              <a:ea typeface="Garamond" charset="0"/>
              <a:cs typeface="Garamond" charset="0"/>
            </a:endParaRPr>
          </a:p>
        </p:txBody>
      </p:sp>
      <p:sp>
        <p:nvSpPr>
          <p:cNvPr id="5" name="Slide Number Placeholder 4"/>
          <p:cNvSpPr>
            <a:spLocks noGrp="1"/>
          </p:cNvSpPr>
          <p:nvPr>
            <p:ph type="sldNum" sz="quarter" idx="11"/>
          </p:nvPr>
        </p:nvSpPr>
        <p:spPr/>
        <p:txBody>
          <a:bodyPr/>
          <a:lstStyle/>
          <a:p>
            <a:fld id="{1F7DF5D7-FF41-4BF6-8958-28DFF1DB182D}" type="slidenum">
              <a:rPr lang="en-US" smtClean="0"/>
              <a:pPr/>
              <a:t>8</a:t>
            </a:fld>
            <a:endParaRPr lang="en-US" dirty="0"/>
          </a:p>
        </p:txBody>
      </p:sp>
      <p:sp>
        <p:nvSpPr>
          <p:cNvPr id="6" name="TextBox 5"/>
          <p:cNvSpPr txBox="1"/>
          <p:nvPr/>
        </p:nvSpPr>
        <p:spPr>
          <a:xfrm>
            <a:off x="10344150" y="63293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3504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3.7037E-6 L -0.00052 -0.09514 " pathEditMode="relative" rAng="0" ptsTypes="AA">
                                      <p:cBhvr>
                                        <p:cTn id="6" dur="1000" fill="hold"/>
                                        <p:tgtEl>
                                          <p:spTgt spid="10"/>
                                        </p:tgtEl>
                                        <p:attrNameLst>
                                          <p:attrName>ppt_x</p:attrName>
                                          <p:attrName>ppt_y</p:attrName>
                                        </p:attrNameLst>
                                      </p:cBhvr>
                                      <p:rCtr x="-35" y="-4769"/>
                                    </p:animMotion>
                                  </p:childTnLst>
                                </p:cTn>
                              </p:par>
                            </p:childTnLst>
                          </p:cTn>
                        </p:par>
                        <p:par>
                          <p:cTn id="7" fill="hold">
                            <p:stCondLst>
                              <p:cond delay="1000"/>
                            </p:stCondLst>
                            <p:childTnLst>
                              <p:par>
                                <p:cTn id="8" presetID="4" presetClass="entr" presetSubtype="3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out)">
                                      <p:cBhvr>
                                        <p:cTn id="10" dur="500"/>
                                        <p:tgtEl>
                                          <p:spTgt spid="2"/>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dissolve">
                                      <p:cBhvr>
                                        <p:cTn id="14" dur="500"/>
                                        <p:tgtEl>
                                          <p:spTgt spid="19"/>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Use-Case: Abstraction Refinement</a:t>
            </a:r>
            <a:endParaRPr lang="en-US" dirty="0"/>
          </a:p>
        </p:txBody>
      </p:sp>
      <p:sp>
        <p:nvSpPr>
          <p:cNvPr id="4" name="Date Placeholder 3"/>
          <p:cNvSpPr>
            <a:spLocks noGrp="1"/>
          </p:cNvSpPr>
          <p:nvPr>
            <p:ph type="dt" sz="half" idx="10"/>
          </p:nvPr>
        </p:nvSpPr>
        <p:spPr/>
        <p:txBody>
          <a:bodyPr/>
          <a:lstStyle/>
          <a:p>
            <a:fld id="{D2478407-11C5-094A-80E4-63DB4EC58142}" type="datetime1">
              <a:rPr lang="en-US" smtClean="0"/>
              <a:t>8/8/16</a:t>
            </a:fld>
            <a:endParaRPr lang="en-US" dirty="0"/>
          </a:p>
        </p:txBody>
      </p:sp>
      <p:sp>
        <p:nvSpPr>
          <p:cNvPr id="5" name="Slide Number Placeholder 4"/>
          <p:cNvSpPr>
            <a:spLocks noGrp="1"/>
          </p:cNvSpPr>
          <p:nvPr>
            <p:ph type="sldNum" sz="quarter" idx="11"/>
          </p:nvPr>
        </p:nvSpPr>
        <p:spPr/>
        <p:txBody>
          <a:bodyPr/>
          <a:lstStyle/>
          <a:p>
            <a:fld id="{1F7DF5D7-FF41-4BF6-8958-28DFF1DB182D}" type="slidenum">
              <a:rPr lang="en-US" smtClean="0"/>
              <a:pPr/>
              <a:t>9</a:t>
            </a:fld>
            <a:endParaRPr lang="en-US" dirty="0"/>
          </a:p>
        </p:txBody>
      </p:sp>
      <p:sp>
        <p:nvSpPr>
          <p:cNvPr id="6" name="TextBox 5"/>
          <p:cNvSpPr txBox="1"/>
          <p:nvPr/>
        </p:nvSpPr>
        <p:spPr>
          <a:xfrm>
            <a:off x="612648" y="5102327"/>
            <a:ext cx="7931269" cy="738664"/>
          </a:xfrm>
          <a:prstGeom prst="rect">
            <a:avLst/>
          </a:prstGeom>
          <a:solidFill>
            <a:schemeClr val="accent2">
              <a:lumMod val="40000"/>
              <a:lumOff val="60000"/>
            </a:schemeClr>
          </a:solidFill>
          <a:ln>
            <a:noFill/>
          </a:ln>
        </p:spPr>
        <p:txBody>
          <a:bodyPr wrap="square" rtlCol="0">
            <a:spAutoFit/>
          </a:bodyPr>
          <a:lstStyle/>
          <a:p>
            <a:pPr algn="ctr"/>
            <a:r>
              <a:rPr lang="en-US" sz="2100" dirty="0" smtClean="0">
                <a:solidFill>
                  <a:srgbClr val="7030A0"/>
                </a:solidFill>
              </a:rPr>
              <a:t>Xin Zhang, Ravi </a:t>
            </a:r>
            <a:r>
              <a:rPr lang="en-US" sz="2100" dirty="0" err="1" smtClean="0">
                <a:solidFill>
                  <a:srgbClr val="7030A0"/>
                </a:solidFill>
              </a:rPr>
              <a:t>Mangal</a:t>
            </a:r>
            <a:r>
              <a:rPr lang="en-US" sz="2100" dirty="0" smtClean="0">
                <a:solidFill>
                  <a:srgbClr val="7030A0"/>
                </a:solidFill>
              </a:rPr>
              <a:t>, </a:t>
            </a:r>
            <a:r>
              <a:rPr lang="en-US" sz="2100" dirty="0" err="1" smtClean="0">
                <a:solidFill>
                  <a:srgbClr val="7030A0"/>
                </a:solidFill>
              </a:rPr>
              <a:t>Radu</a:t>
            </a:r>
            <a:r>
              <a:rPr lang="en-US" sz="2100" dirty="0" smtClean="0">
                <a:solidFill>
                  <a:srgbClr val="7030A0"/>
                </a:solidFill>
              </a:rPr>
              <a:t> </a:t>
            </a:r>
            <a:r>
              <a:rPr lang="en-US" sz="2100" dirty="0" err="1" smtClean="0">
                <a:solidFill>
                  <a:srgbClr val="7030A0"/>
                </a:solidFill>
              </a:rPr>
              <a:t>Grigore</a:t>
            </a:r>
            <a:r>
              <a:rPr lang="en-US" sz="2100" dirty="0" smtClean="0">
                <a:solidFill>
                  <a:srgbClr val="7030A0"/>
                </a:solidFill>
              </a:rPr>
              <a:t>, Mayur Naik, and </a:t>
            </a:r>
            <a:r>
              <a:rPr lang="en-US" sz="2100" dirty="0" err="1" smtClean="0">
                <a:solidFill>
                  <a:srgbClr val="7030A0"/>
                </a:solidFill>
              </a:rPr>
              <a:t>Hongseok</a:t>
            </a:r>
            <a:r>
              <a:rPr lang="en-US" sz="2100" dirty="0" smtClean="0">
                <a:solidFill>
                  <a:srgbClr val="7030A0"/>
                </a:solidFill>
              </a:rPr>
              <a:t> Yang.</a:t>
            </a:r>
            <a:r>
              <a:rPr lang="en-US" sz="2100" dirty="0"/>
              <a:t/>
            </a:r>
            <a:br>
              <a:rPr lang="en-US" sz="2100" dirty="0"/>
            </a:br>
            <a:r>
              <a:rPr lang="en-US" sz="2100" dirty="0" smtClean="0"/>
              <a:t>On Abstraction Refinement for Program Analyses in </a:t>
            </a:r>
            <a:r>
              <a:rPr lang="en-US" sz="2100" dirty="0" err="1" smtClean="0"/>
              <a:t>Datalog</a:t>
            </a:r>
            <a:r>
              <a:rPr lang="en-US" sz="2100" dirty="0" smtClean="0"/>
              <a:t>.  </a:t>
            </a:r>
            <a:r>
              <a:rPr lang="en-US" sz="2100" dirty="0" smtClean="0">
                <a:solidFill>
                  <a:schemeClr val="accent5">
                    <a:lumMod val="50000"/>
                  </a:schemeClr>
                </a:solidFill>
              </a:rPr>
              <a:t>PLDI 2014</a:t>
            </a:r>
            <a:endParaRPr lang="en-US" sz="2100" dirty="0">
              <a:solidFill>
                <a:schemeClr val="accent5">
                  <a:lumMod val="50000"/>
                </a:schemeClr>
              </a:solidFill>
            </a:endParaRPr>
          </a:p>
        </p:txBody>
      </p:sp>
      <p:grpSp>
        <p:nvGrpSpPr>
          <p:cNvPr id="8" name="Group 7"/>
          <p:cNvGrpSpPr/>
          <p:nvPr/>
        </p:nvGrpSpPr>
        <p:grpSpPr>
          <a:xfrm>
            <a:off x="2226303" y="1255587"/>
            <a:ext cx="4691393" cy="3606445"/>
            <a:chOff x="1888068" y="1464733"/>
            <a:chExt cx="4869518" cy="4216697"/>
          </a:xfrm>
        </p:grpSpPr>
        <p:grpSp>
          <p:nvGrpSpPr>
            <p:cNvPr id="9" name="Group 8"/>
            <p:cNvGrpSpPr/>
            <p:nvPr/>
          </p:nvGrpSpPr>
          <p:grpSpPr>
            <a:xfrm>
              <a:off x="1888068" y="1464733"/>
              <a:ext cx="4869518" cy="4216697"/>
              <a:chOff x="1888068" y="1464733"/>
              <a:chExt cx="4869518" cy="4216697"/>
            </a:xfrm>
          </p:grpSpPr>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9122" y="1464733"/>
                <a:ext cx="4306823" cy="4216697"/>
              </a:xfrm>
              <a:prstGeom prst="rect">
                <a:avLst/>
              </a:prstGeom>
            </p:spPr>
          </p:pic>
          <p:sp>
            <p:nvSpPr>
              <p:cNvPr id="12" name="Oval 11"/>
              <p:cNvSpPr/>
              <p:nvPr/>
            </p:nvSpPr>
            <p:spPr>
              <a:xfrm>
                <a:off x="1888068" y="4756854"/>
                <a:ext cx="2131616" cy="67241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Precision</a:t>
                </a:r>
                <a:endParaRPr lang="en-US" sz="2400" b="1" dirty="0"/>
              </a:p>
            </p:txBody>
          </p:sp>
          <p:sp>
            <p:nvSpPr>
              <p:cNvPr id="13" name="Oval 12"/>
              <p:cNvSpPr/>
              <p:nvPr/>
            </p:nvSpPr>
            <p:spPr>
              <a:xfrm>
                <a:off x="4629365" y="4756854"/>
                <a:ext cx="2128221" cy="67241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t>Scalability</a:t>
                </a:r>
                <a:endParaRPr lang="en-US" sz="2400" b="1" dirty="0"/>
              </a:p>
            </p:txBody>
          </p:sp>
        </p:grpSp>
        <p:sp>
          <p:nvSpPr>
            <p:cNvPr id="10" name="TextBox 9"/>
            <p:cNvSpPr txBox="1"/>
            <p:nvPr/>
          </p:nvSpPr>
          <p:spPr>
            <a:xfrm>
              <a:off x="3374187" y="1836810"/>
              <a:ext cx="2103608" cy="523220"/>
            </a:xfrm>
            <a:prstGeom prst="rect">
              <a:avLst/>
            </a:prstGeom>
            <a:noFill/>
          </p:spPr>
          <p:txBody>
            <a:bodyPr wrap="square" rtlCol="0">
              <a:spAutoFit/>
            </a:bodyPr>
            <a:lstStyle/>
            <a:p>
              <a:r>
                <a:rPr lang="en-US" sz="2800" b="1" dirty="0" smtClean="0">
                  <a:solidFill>
                    <a:schemeClr val="bg1"/>
                  </a:solidFill>
                </a:rPr>
                <a:t>Abstraction</a:t>
              </a:r>
              <a:endParaRPr lang="en-US" sz="2800" b="1" dirty="0">
                <a:solidFill>
                  <a:schemeClr val="bg1"/>
                </a:solidFill>
              </a:endParaRPr>
            </a:p>
          </p:txBody>
        </p:sp>
      </p:grpSp>
    </p:spTree>
    <p:extLst>
      <p:ext uri="{BB962C8B-B14F-4D97-AF65-F5344CB8AC3E}">
        <p14:creationId xmlns:p14="http://schemas.microsoft.com/office/powerpoint/2010/main" val="173268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1|10.5|8.5|5.8|12.5|24.5"/>
</p:tagLst>
</file>

<file path=ppt/tags/tag10.xml><?xml version="1.0" encoding="utf-8"?>
<p:tagLst xmlns:a="http://schemas.openxmlformats.org/drawingml/2006/main" xmlns:r="http://schemas.openxmlformats.org/officeDocument/2006/relationships" xmlns:p="http://schemas.openxmlformats.org/presentationml/2006/main">
  <p:tag name="TIMING" val="|1.9|5.8|17.6"/>
</p:tagLst>
</file>

<file path=ppt/tags/tag11.xml><?xml version="1.0" encoding="utf-8"?>
<p:tagLst xmlns:a="http://schemas.openxmlformats.org/drawingml/2006/main" xmlns:r="http://schemas.openxmlformats.org/officeDocument/2006/relationships" xmlns:p="http://schemas.openxmlformats.org/presentationml/2006/main">
  <p:tag name="TIMING" val="|2.3"/>
</p:tagLst>
</file>

<file path=ppt/tags/tag12.xml><?xml version="1.0" encoding="utf-8"?>
<p:tagLst xmlns:a="http://schemas.openxmlformats.org/drawingml/2006/main" xmlns:r="http://schemas.openxmlformats.org/officeDocument/2006/relationships" xmlns:p="http://schemas.openxmlformats.org/presentationml/2006/main">
  <p:tag name="TIMING" val="|1.4|4.8|7.7"/>
</p:tagLst>
</file>

<file path=ppt/tags/tag13.xml><?xml version="1.0" encoding="utf-8"?>
<p:tagLst xmlns:a="http://schemas.openxmlformats.org/drawingml/2006/main" xmlns:r="http://schemas.openxmlformats.org/officeDocument/2006/relationships" xmlns:p="http://schemas.openxmlformats.org/presentationml/2006/main">
  <p:tag name="TIMING" val="|8.1|0.5"/>
</p:tagLst>
</file>

<file path=ppt/tags/tag14.xml><?xml version="1.0" encoding="utf-8"?>
<p:tagLst xmlns:a="http://schemas.openxmlformats.org/drawingml/2006/main" xmlns:r="http://schemas.openxmlformats.org/officeDocument/2006/relationships" xmlns:p="http://schemas.openxmlformats.org/presentationml/2006/main">
  <p:tag name="TIMING" val="|8.1|0.5"/>
</p:tagLst>
</file>

<file path=ppt/tags/tag15.xml><?xml version="1.0" encoding="utf-8"?>
<p:tagLst xmlns:a="http://schemas.openxmlformats.org/drawingml/2006/main" xmlns:r="http://schemas.openxmlformats.org/officeDocument/2006/relationships" xmlns:p="http://schemas.openxmlformats.org/presentationml/2006/main">
  <p:tag name="TIMING" val="|18.1"/>
</p:tagLst>
</file>

<file path=ppt/tags/tag16.xml><?xml version="1.0" encoding="utf-8"?>
<p:tagLst xmlns:a="http://schemas.openxmlformats.org/drawingml/2006/main" xmlns:r="http://schemas.openxmlformats.org/officeDocument/2006/relationships" xmlns:p="http://schemas.openxmlformats.org/presentationml/2006/main">
  <p:tag name="TIMING" val="|18.1"/>
</p:tagLst>
</file>

<file path=ppt/tags/tag17.xml><?xml version="1.0" encoding="utf-8"?>
<p:tagLst xmlns:a="http://schemas.openxmlformats.org/drawingml/2006/main" xmlns:r="http://schemas.openxmlformats.org/officeDocument/2006/relationships" xmlns:p="http://schemas.openxmlformats.org/presentationml/2006/main">
  <p:tag name="TIMING" val="|23.8|11.3|15.1|12.9"/>
</p:tagLst>
</file>

<file path=ppt/tags/tag18.xml><?xml version="1.0" encoding="utf-8"?>
<p:tagLst xmlns:a="http://schemas.openxmlformats.org/drawingml/2006/main" xmlns:r="http://schemas.openxmlformats.org/officeDocument/2006/relationships" xmlns:p="http://schemas.openxmlformats.org/presentationml/2006/main">
  <p:tag name="TIMING" val="|33.3"/>
</p:tagLst>
</file>

<file path=ppt/tags/tag19.xml><?xml version="1.0" encoding="utf-8"?>
<p:tagLst xmlns:a="http://schemas.openxmlformats.org/drawingml/2006/main" xmlns:r="http://schemas.openxmlformats.org/officeDocument/2006/relationships" xmlns:p="http://schemas.openxmlformats.org/presentationml/2006/main">
  <p:tag name="TIMING" val="|18.5|7.9"/>
</p:tagLst>
</file>

<file path=ppt/tags/tag2.xml><?xml version="1.0" encoding="utf-8"?>
<p:tagLst xmlns:a="http://schemas.openxmlformats.org/drawingml/2006/main" xmlns:r="http://schemas.openxmlformats.org/officeDocument/2006/relationships" xmlns:p="http://schemas.openxmlformats.org/presentationml/2006/main">
  <p:tag name="TIMING" val="|12.7|5|5.7"/>
</p:tagLst>
</file>

<file path=ppt/tags/tag3.xml><?xml version="1.0" encoding="utf-8"?>
<p:tagLst xmlns:a="http://schemas.openxmlformats.org/drawingml/2006/main" xmlns:r="http://schemas.openxmlformats.org/officeDocument/2006/relationships" xmlns:p="http://schemas.openxmlformats.org/presentationml/2006/main">
  <p:tag name="TIMING" val="|55.1"/>
</p:tagLst>
</file>

<file path=ppt/tags/tag4.xml><?xml version="1.0" encoding="utf-8"?>
<p:tagLst xmlns:a="http://schemas.openxmlformats.org/drawingml/2006/main" xmlns:r="http://schemas.openxmlformats.org/officeDocument/2006/relationships" xmlns:p="http://schemas.openxmlformats.org/presentationml/2006/main">
  <p:tag name="TIMING" val="|11.4|2.7"/>
</p:tagLst>
</file>

<file path=ppt/tags/tag5.xml><?xml version="1.0" encoding="utf-8"?>
<p:tagLst xmlns:a="http://schemas.openxmlformats.org/drawingml/2006/main" xmlns:r="http://schemas.openxmlformats.org/officeDocument/2006/relationships" xmlns:p="http://schemas.openxmlformats.org/presentationml/2006/main">
  <p:tag name="TIMING" val="|1.5|36.9|32.7|65.5|5.6"/>
</p:tagLst>
</file>

<file path=ppt/tags/tag6.xml><?xml version="1.0" encoding="utf-8"?>
<p:tagLst xmlns:a="http://schemas.openxmlformats.org/drawingml/2006/main" xmlns:r="http://schemas.openxmlformats.org/officeDocument/2006/relationships" xmlns:p="http://schemas.openxmlformats.org/presentationml/2006/main">
  <p:tag name="TIMING" val="|1.5|36.9|32.7|65.5|5.6"/>
</p:tagLst>
</file>

<file path=ppt/tags/tag7.xml><?xml version="1.0" encoding="utf-8"?>
<p:tagLst xmlns:a="http://schemas.openxmlformats.org/drawingml/2006/main" xmlns:r="http://schemas.openxmlformats.org/officeDocument/2006/relationships" xmlns:p="http://schemas.openxmlformats.org/presentationml/2006/main">
  <p:tag name="TIMING" val="|9.5|5.1|6.9"/>
</p:tagLst>
</file>

<file path=ppt/tags/tag8.xml><?xml version="1.0" encoding="utf-8"?>
<p:tagLst xmlns:a="http://schemas.openxmlformats.org/drawingml/2006/main" xmlns:r="http://schemas.openxmlformats.org/officeDocument/2006/relationships" xmlns:p="http://schemas.openxmlformats.org/presentationml/2006/main">
  <p:tag name="TIMING" val="|1.2"/>
</p:tagLst>
</file>

<file path=ppt/tags/tag9.xml><?xml version="1.0" encoding="utf-8"?>
<p:tagLst xmlns:a="http://schemas.openxmlformats.org/drawingml/2006/main" xmlns:r="http://schemas.openxmlformats.org/officeDocument/2006/relationships" xmlns:p="http://schemas.openxmlformats.org/presentationml/2006/main">
  <p:tag name="TIMING" val="|6.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gan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Custom 1">
      <a:majorFont>
        <a:latin typeface="Garamond"/>
        <a:ea typeface=""/>
        <a:cs typeface=""/>
      </a:majorFont>
      <a:minorFont>
        <a:latin typeface="Garamond"/>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name="elegant" id="{4F5F41D9-9FFF-4ED8-9C7F-C1ACADA51854}" vid="{60351B06-E032-4235-A2F9-2C204A0F36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ED355A42788143AE0FB0D22F302F2E" ma:contentTypeVersion="1" ma:contentTypeDescription="Create a new document." ma:contentTypeScope="" ma:versionID="31bce0da7b120c2ed0a0b0f7e09a2746">
  <xsd:schema xmlns:xsd="http://www.w3.org/2001/XMLSchema" xmlns:xs="http://www.w3.org/2001/XMLSchema" xmlns:p="http://schemas.microsoft.com/office/2006/metadata/properties" xmlns:ns3="645017dd-093d-4fe6-8749-94edcd17ab36" targetNamespace="http://schemas.microsoft.com/office/2006/metadata/properties" ma:root="true" ma:fieldsID="436f62787a1dbbb720be1912f308f81f" ns3:_="">
    <xsd:import namespace="645017dd-093d-4fe6-8749-94edcd17ab36"/>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017dd-093d-4fe6-8749-94edcd17ab3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621055-3A2D-42F9-B8D3-AEB84A18ED49}">
  <ds:schemaRefs>
    <ds:schemaRef ds:uri="http://schemas.microsoft.com/sharepoint/v3/contenttype/forms"/>
  </ds:schemaRefs>
</ds:datastoreItem>
</file>

<file path=customXml/itemProps2.xml><?xml version="1.0" encoding="utf-8"?>
<ds:datastoreItem xmlns:ds="http://schemas.openxmlformats.org/officeDocument/2006/customXml" ds:itemID="{1A6884DA-E94B-4DCE-9FF8-5930163FDDBC}">
  <ds:schemaRefs>
    <ds:schemaRef ds:uri="http://schemas.openxmlformats.org/package/2006/metadata/core-properties"/>
    <ds:schemaRef ds:uri="http://schemas.microsoft.com/office/2006/metadata/properties"/>
    <ds:schemaRef ds:uri="http://www.w3.org/XML/1998/namespace"/>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645017dd-093d-4fe6-8749-94edcd17ab36"/>
  </ds:schemaRefs>
</ds:datastoreItem>
</file>

<file path=customXml/itemProps3.xml><?xml version="1.0" encoding="utf-8"?>
<ds:datastoreItem xmlns:ds="http://schemas.openxmlformats.org/officeDocument/2006/customXml" ds:itemID="{D2D6EF29-6828-4236-AFDE-D4CDBE69BB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017dd-093d-4fe6-8749-94edcd17a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elegant</Template>
  <TotalTime>39479</TotalTime>
  <Words>3617</Words>
  <Application>Microsoft Macintosh PowerPoint</Application>
  <PresentationFormat>On-screen Show (4:3)</PresentationFormat>
  <Paragraphs>1311</Paragraphs>
  <Slides>54</Slides>
  <Notes>47</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Abadi MT Condensed Extra Bold</vt:lpstr>
      <vt:lpstr>Abadi MT Condensed Light</vt:lpstr>
      <vt:lpstr>Arial</vt:lpstr>
      <vt:lpstr>Avenir Book</vt:lpstr>
      <vt:lpstr>Calibri</vt:lpstr>
      <vt:lpstr>Cambria Math</vt:lpstr>
      <vt:lpstr>Courier</vt:lpstr>
      <vt:lpstr>Courier New</vt:lpstr>
      <vt:lpstr>Garamond</vt:lpstr>
      <vt:lpstr>Lucida Console</vt:lpstr>
      <vt:lpstr>Wingdings</vt:lpstr>
      <vt:lpstr>Wingdings 3</vt:lpstr>
      <vt:lpstr>elegant</vt:lpstr>
      <vt:lpstr>A Declarative Approach to Leverage “Big Code” for Program Reasoning</vt:lpstr>
      <vt:lpstr>Program Analysis: State of the Practice</vt:lpstr>
      <vt:lpstr>Program Analysis: State of the Practice</vt:lpstr>
      <vt:lpstr>Our Vision</vt:lpstr>
      <vt:lpstr>An Example</vt:lpstr>
      <vt:lpstr>Our Solution: Petablox</vt:lpstr>
      <vt:lpstr>Benefits of Declarative Analysis</vt:lpstr>
      <vt:lpstr>Idea: Synthesize Analysis Use-Cases</vt:lpstr>
      <vt:lpstr>A Use-Case: Abstraction Refinement</vt:lpstr>
      <vt:lpstr>A Use-Case: Abstraction Refinement</vt:lpstr>
      <vt:lpstr>Example: Pointer Analysis</vt:lpstr>
      <vt:lpstr>Pointer Analysis via Graph Reachability</vt:lpstr>
      <vt:lpstr>Analysis Specification in Datalog</vt:lpstr>
      <vt:lpstr>Analysis Evaluation in Datalog</vt:lpstr>
      <vt:lpstr>A More Precise Abstraction</vt:lpstr>
      <vt:lpstr>A More Precise Abstraction</vt:lpstr>
      <vt:lpstr>Abstraction Refinement</vt:lpstr>
      <vt:lpstr>Desired Result</vt:lpstr>
      <vt:lpstr>Iteration 1</vt:lpstr>
      <vt:lpstr>Iteration 1 - Derivation Graph</vt:lpstr>
      <vt:lpstr>Iteration 1 - Derivation Graph</vt:lpstr>
      <vt:lpstr>Iteration 1 - Derivation Graph</vt:lpstr>
      <vt:lpstr>Iteration 1 - Derivation Graph</vt:lpstr>
      <vt:lpstr>Iteration 1 - Derivation Graph</vt:lpstr>
      <vt:lpstr>Encoding in MaxSAT</vt:lpstr>
      <vt:lpstr>Encoding in MaxSAT</vt:lpstr>
      <vt:lpstr>Encoding in MaxSAT</vt:lpstr>
      <vt:lpstr>Encoding in MaxSAT</vt:lpstr>
      <vt:lpstr>Iteration 2 and Beyond</vt:lpstr>
      <vt:lpstr>Iteration 2 and Beyond</vt:lpstr>
      <vt:lpstr>Iteration 2 and Beyond</vt:lpstr>
      <vt:lpstr>Iteration 2 and Beyond</vt:lpstr>
      <vt:lpstr>Iteration 2 and Beyond</vt:lpstr>
      <vt:lpstr>Iteration 2 and Beyond</vt:lpstr>
      <vt:lpstr>Iteration 2 and Beyond</vt:lpstr>
      <vt:lpstr>Mixing Counterexamples</vt:lpstr>
      <vt:lpstr>Mixing Counterexamples</vt:lpstr>
      <vt:lpstr>Experimental Setup</vt:lpstr>
      <vt:lpstr>Pointer Analysis Results</vt:lpstr>
      <vt:lpstr>Performance of Datalog Solver</vt:lpstr>
      <vt:lpstr>Performance of MaxSAT Solver</vt:lpstr>
      <vt:lpstr>Statistics of MaxSAT Formulae</vt:lpstr>
      <vt:lpstr>New Challenges in MaxSAT</vt:lpstr>
      <vt:lpstr>New Challenges in MaxSAT</vt:lpstr>
      <vt:lpstr>New Challenges in MaxSAT</vt:lpstr>
      <vt:lpstr>Our Solution: Nichrome </vt:lpstr>
      <vt:lpstr>Our Solution: Nichrome </vt:lpstr>
      <vt:lpstr>Our Solution: Nichrome</vt:lpstr>
      <vt:lpstr>Performance Results [POPL 2016]</vt:lpstr>
      <vt:lpstr>Performance Results [CP 2016]</vt:lpstr>
      <vt:lpstr>Conclusion: Current Status</vt:lpstr>
      <vt:lpstr>Conclusion: Future</vt:lpstr>
      <vt:lpstr>References</vt:lpstr>
      <vt:lpstr>Idea: Synthesize Analysis Use-Cases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Abstraction Refinement for Program Analyses in Datalog</dc:title>
  <dc:creator>Zhang, Xin</dc:creator>
  <cp:lastModifiedBy>Zhang, Xin</cp:lastModifiedBy>
  <cp:revision>1866</cp:revision>
  <dcterms:created xsi:type="dcterms:W3CDTF">2015-07-23T14:04:05Z</dcterms:created>
  <dcterms:modified xsi:type="dcterms:W3CDTF">2016-08-09T02:34:50Z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0x010100F8ED355A42788143AE0FB0D22F302F2E</vt:lpwstr>
  </property>
  <property fmtid="{D5CDD505-2E9C-101B-9397-08002B2CF9AE}" pid="3" name="IsMyDocuments">
    <vt:bool>true</vt:bool>
  </property>
</Properties>
</file>